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33" r:id="rId2"/>
    <p:sldId id="832" r:id="rId3"/>
    <p:sldId id="884" r:id="rId4"/>
    <p:sldId id="875" r:id="rId5"/>
    <p:sldId id="860" r:id="rId6"/>
    <p:sldId id="885" r:id="rId7"/>
    <p:sldId id="879" r:id="rId8"/>
    <p:sldId id="836" r:id="rId9"/>
    <p:sldId id="886" r:id="rId10"/>
    <p:sldId id="883" r:id="rId11"/>
    <p:sldId id="881" r:id="rId12"/>
    <p:sldId id="878" r:id="rId13"/>
    <p:sldId id="882" r:id="rId14"/>
    <p:sldId id="877" r:id="rId15"/>
    <p:sldId id="870" r:id="rId16"/>
    <p:sldId id="851" r:id="rId17"/>
    <p:sldId id="852" r:id="rId18"/>
    <p:sldId id="868" r:id="rId19"/>
    <p:sldId id="854" r:id="rId20"/>
    <p:sldId id="873" r:id="rId21"/>
    <p:sldId id="827" r:id="rId22"/>
  </p:sldIdLst>
  <p:sldSz cx="9144000" cy="6858000" type="screen4x3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D60093"/>
    <a:srgbClr val="0033CC"/>
    <a:srgbClr val="66FF99"/>
    <a:srgbClr val="FFCCFF"/>
    <a:srgbClr val="00CC00"/>
    <a:srgbClr val="003399"/>
    <a:srgbClr val="008080"/>
    <a:srgbClr val="00CC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1" autoAdjust="0"/>
    <p:restoredTop sz="86441" autoAdjust="0"/>
  </p:normalViewPr>
  <p:slideViewPr>
    <p:cSldViewPr>
      <p:cViewPr varScale="1">
        <p:scale>
          <a:sx n="91" d="100"/>
          <a:sy n="91" d="100"/>
        </p:scale>
        <p:origin x="-150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8;&#1102;&#1093;&#1072;&#1085;&#1086;&#1074;&#1072;%20&#1040;.&#1042;\&#1055;&#1091;&#1073;&#1083;&#1080;&#1095;&#1085;&#1099;&#1077;%20&#1086;&#1073;&#1089;&#1091;&#1078;&#1076;&#1077;&#1085;&#1080;&#1103;\&#1055;&#1088;&#1077;&#1079;&#1077;&#1085;&#1090;&#1072;&#1094;&#1080;&#1103;\&#1075;&#1088;&#1072;&#1092;&#1080;&#1082;&#1080;_&#1089;&#1077;&#1085;&#1090;&#1103;&#1073;&#1088;&#1100;%20201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41;&#1088;&#1102;&#1093;&#1072;&#1085;&#1086;&#1074;&#1072;%20&#1040;.&#1042;\&#1055;&#1091;&#1073;&#1083;&#1080;&#1095;&#1085;&#1099;&#1077;%20&#1086;&#1073;&#1089;&#1091;&#1078;&#1076;&#1077;&#1085;&#1080;&#1103;\&#1055;&#1088;&#1077;&#1079;&#1077;&#1085;&#1090;&#1072;&#1094;&#1080;&#1103;\&#1075;&#1088;&#1072;&#1092;&#1080;&#1082;&#1080;_&#1089;&#1077;&#1085;&#1090;&#1103;&#1073;&#1088;&#1100;%202018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41;&#1088;&#1102;&#1093;&#1072;&#1085;&#1086;&#1074;&#1072;%20&#1040;.&#1042;\&#1055;&#1091;&#1073;&#1083;&#1080;&#1095;&#1085;&#1099;&#1077;%20&#1086;&#1073;&#1089;&#1091;&#1078;&#1076;&#1077;&#1085;&#1080;&#1103;\&#1055;&#1088;&#1077;&#1079;&#1077;&#1085;&#1090;&#1072;&#1094;&#1080;&#1103;\&#1075;&#1088;&#1072;&#1092;&#1080;&#1082;&#1080;_&#1089;&#1077;&#1085;&#1090;&#1103;&#1073;&#1088;&#1100;%202018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41;&#1088;&#1102;&#1093;&#1072;&#1085;&#1086;&#1074;&#1072;%20&#1040;.&#1042;\&#1055;&#1091;&#1073;&#1083;&#1080;&#1095;&#1085;&#1099;&#1077;%20&#1086;&#1073;&#1089;&#1091;&#1078;&#1076;&#1077;&#1085;&#1080;&#1103;\&#1055;&#1088;&#1077;&#1079;&#1077;&#1085;&#1090;&#1072;&#1094;&#1080;&#1103;\&#1075;&#1088;&#1072;&#1092;&#1080;&#1082;&#1080;_&#1089;&#1077;&#1085;&#1090;&#1103;&#1073;&#1088;&#1100;%202018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41;&#1088;&#1102;&#1093;&#1072;&#1085;&#1086;&#1074;&#1072;%20&#1040;.&#1042;\&#1055;&#1091;&#1073;&#1083;&#1080;&#1095;&#1085;&#1099;&#1077;%20&#1086;&#1073;&#1089;&#1091;&#1078;&#1076;&#1077;&#1085;&#1080;&#1103;\&#1055;&#1088;&#1077;&#1079;&#1077;&#1085;&#1090;&#1072;&#1094;&#1080;&#1103;\&#1075;&#1088;&#1072;&#1092;&#1080;&#1082;&#1080;_&#1089;&#1077;&#1085;&#1090;&#1103;&#1073;&#1088;&#1100;%20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8;&#1102;&#1093;&#1072;&#1085;&#1086;&#1074;&#1072;%20&#1040;.&#1042;\&#1055;&#1091;&#1073;&#1083;&#1080;&#1095;&#1085;&#1099;&#1077;%20&#1086;&#1073;&#1089;&#1091;&#1078;&#1076;&#1077;&#1085;&#1080;&#1103;\&#1055;&#1088;&#1077;&#1079;&#1077;&#1085;&#1090;&#1072;&#1094;&#1080;&#1103;\&#1075;&#1088;&#1072;&#1092;&#1080;&#1082;&#1080;_&#1080;&#1102;&#1085;&#1100;%2020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8;&#1102;&#1093;&#1072;&#1085;&#1086;&#1074;&#1072;%20&#1040;.&#1042;\&#1055;&#1091;&#1073;&#1083;&#1080;&#1095;&#1085;&#1099;&#1077;%20&#1086;&#1073;&#1089;&#1091;&#1078;&#1076;&#1077;&#1085;&#1080;&#1103;\&#1055;&#1088;&#1077;&#1079;&#1077;&#1085;&#1090;&#1072;&#1094;&#1080;&#1103;\&#1075;&#1088;&#1072;&#1092;&#1080;&#1082;&#1080;_&#1080;&#1102;&#1085;&#1100;%2020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8;&#1102;&#1093;&#1072;&#1085;&#1086;&#1074;&#1072;%20&#1040;.&#1042;\&#1055;&#1091;&#1073;&#1083;&#1080;&#1095;&#1085;&#1099;&#1077;%20&#1086;&#1073;&#1089;&#1091;&#1078;&#1076;&#1077;&#1085;&#1080;&#1103;\&#1055;&#1088;&#1077;&#1079;&#1077;&#1085;&#1090;&#1072;&#1094;&#1080;&#1103;\&#1075;&#1088;&#1072;&#1092;&#1080;&#1082;&#1080;_&#1080;&#1102;&#1085;&#1100;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rgbClr val="000000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'Сентябрь 2018'!$C$59:$D$59</c:f>
              <c:strCache>
                <c:ptCount val="2"/>
                <c:pt idx="0">
                  <c:v>Количество рассмотреных заявлений о нарушении антимонопольного законодательства за 8 мес. 2017 г.  </c:v>
                </c:pt>
                <c:pt idx="1">
                  <c:v>Количество рассмотреных заявлений о нарушении антимонопольного законодательства за 8 мес. 2018 г.  </c:v>
                </c:pt>
              </c:strCache>
            </c:strRef>
          </c:cat>
          <c:val>
            <c:numRef>
              <c:f>'Сентябрь 2018'!$C$67:$D$67</c:f>
              <c:numCache>
                <c:formatCode>General</c:formatCode>
                <c:ptCount val="2"/>
                <c:pt idx="0">
                  <c:v>151</c:v>
                </c:pt>
                <c:pt idx="1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778432"/>
        <c:axId val="65779968"/>
      </c:barChart>
      <c:catAx>
        <c:axId val="65778432"/>
        <c:scaling>
          <c:orientation val="minMax"/>
        </c:scaling>
        <c:delete val="1"/>
        <c:axPos val="l"/>
        <c:majorTickMark val="out"/>
        <c:minorTickMark val="none"/>
        <c:tickLblPos val="nextTo"/>
        <c:crossAx val="65779968"/>
        <c:crosses val="autoZero"/>
        <c:auto val="1"/>
        <c:lblAlgn val="ctr"/>
        <c:lblOffset val="100"/>
        <c:noMultiLvlLbl val="0"/>
      </c:catAx>
      <c:valAx>
        <c:axId val="657799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5778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'Сентябрь 2018'!$D$59</c:f>
              <c:strCache>
                <c:ptCount val="1"/>
                <c:pt idx="0">
                  <c:v>Количество рассмотреных заявлений о нарушении антимонопольного законодательства за 8 мес. 2018 г.  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80400">
                    <a:srgbClr val="00CC00"/>
                  </a:gs>
                  <a:gs pos="0">
                    <a:srgbClr val="DDEBCF"/>
                  </a:gs>
                  <a:gs pos="23000">
                    <a:srgbClr val="9CB86E"/>
                  </a:gs>
                  <a:gs pos="100000">
                    <a:srgbClr val="156B13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6.1709261080607411E-2"/>
                  <c:y val="-2.8446666420278216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Ст. 11 ФЗ-135
1</a:t>
                    </a:r>
                    <a:r>
                      <a:rPr lang="ru-RU" dirty="0" smtClean="0"/>
                      <a:t>%-1 заявление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5116222180148145E-3"/>
                  <c:y val="-2.56019997782503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rgbClr val="FFFFFF">
                        <a:lumMod val="85000"/>
                      </a:srgbClr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'Сентябрь 2018'!$B$60:$B$66</c:f>
              <c:strCache>
                <c:ptCount val="7"/>
                <c:pt idx="0">
                  <c:v>Ст. 10 ФЗ-135</c:v>
                </c:pt>
                <c:pt idx="1">
                  <c:v>Ст. 11 ФЗ-135</c:v>
                </c:pt>
                <c:pt idx="2">
                  <c:v>Ст. 14 ФЗ-135</c:v>
                </c:pt>
                <c:pt idx="3">
                  <c:v>Ст. 15 ФЗ-135</c:v>
                </c:pt>
                <c:pt idx="4">
                  <c:v>Ст. 16 ФЗ-135 </c:v>
                </c:pt>
                <c:pt idx="5">
                  <c:v>Ст. 17 ФЗ-135  </c:v>
                </c:pt>
                <c:pt idx="6">
                  <c:v>Ст. 17.1 ФЗ-135 </c:v>
                </c:pt>
              </c:strCache>
            </c:strRef>
          </c:cat>
          <c:val>
            <c:numRef>
              <c:f>'Сентябрь 2018'!$D$60:$D$66</c:f>
              <c:numCache>
                <c:formatCode>General</c:formatCode>
                <c:ptCount val="7"/>
                <c:pt idx="0">
                  <c:v>75</c:v>
                </c:pt>
                <c:pt idx="1">
                  <c:v>1</c:v>
                </c:pt>
                <c:pt idx="2">
                  <c:v>6</c:v>
                </c:pt>
                <c:pt idx="3">
                  <c:v>25</c:v>
                </c:pt>
                <c:pt idx="4">
                  <c:v>0</c:v>
                </c:pt>
                <c:pt idx="5">
                  <c:v>30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5F-4810-83BC-A18132C9D98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00" b="0" i="0" u="none" strike="noStrike" kern="1200" baseline="0">
              <a:solidFill>
                <a:srgbClr val="FFFFFF">
                  <a:lumMod val="85000"/>
                </a:srgbClr>
              </a:solidFill>
              <a:latin typeface="Times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'Сентябрь 2018'!$C$70:$C$71</c:f>
              <c:strCache>
                <c:ptCount val="1"/>
                <c:pt idx="0">
                  <c:v>Возбуждено дел за 8 мес. 2017 г. 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'Сентябрь 2018'!$B$72:$B$76</c:f>
              <c:strCache>
                <c:ptCount val="5"/>
                <c:pt idx="0">
                  <c:v>Ст. 10 ФЗ-135</c:v>
                </c:pt>
                <c:pt idx="1">
                  <c:v>Ст. 11 ФЗ-135</c:v>
                </c:pt>
                <c:pt idx="2">
                  <c:v>Ст. 14 ФЗ-135</c:v>
                </c:pt>
                <c:pt idx="3">
                  <c:v>Ст. 16 ФЗ-135</c:v>
                </c:pt>
                <c:pt idx="4">
                  <c:v>Ст. 17 ФЗ-135</c:v>
                </c:pt>
              </c:strCache>
            </c:strRef>
          </c:cat>
          <c:val>
            <c:numRef>
              <c:f>'Сентябрь 2018'!$C$72:$C$76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'Сентябрь 2018'!$D$70:$D$71</c:f>
              <c:strCache>
                <c:ptCount val="1"/>
                <c:pt idx="0">
                  <c:v>Возбуждено дел за 8 мес. 2018 г. 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'Сентябрь 2018'!$B$72:$B$76</c:f>
              <c:strCache>
                <c:ptCount val="5"/>
                <c:pt idx="0">
                  <c:v>Ст. 10 ФЗ-135</c:v>
                </c:pt>
                <c:pt idx="1">
                  <c:v>Ст. 11 ФЗ-135</c:v>
                </c:pt>
                <c:pt idx="2">
                  <c:v>Ст. 14 ФЗ-135</c:v>
                </c:pt>
                <c:pt idx="3">
                  <c:v>Ст. 16 ФЗ-135</c:v>
                </c:pt>
                <c:pt idx="4">
                  <c:v>Ст. 17 ФЗ-135</c:v>
                </c:pt>
              </c:strCache>
            </c:strRef>
          </c:cat>
          <c:val>
            <c:numRef>
              <c:f>'Сентябрь 2018'!$D$72:$D$76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890560"/>
        <c:axId val="70521984"/>
        <c:axId val="0"/>
      </c:bar3DChart>
      <c:catAx>
        <c:axId val="67890560"/>
        <c:scaling>
          <c:orientation val="minMax"/>
        </c:scaling>
        <c:delete val="0"/>
        <c:axPos val="l"/>
        <c:majorTickMark val="out"/>
        <c:minorTickMark val="none"/>
        <c:tickLblPos val="nextTo"/>
        <c:crossAx val="70521984"/>
        <c:crosses val="autoZero"/>
        <c:auto val="1"/>
        <c:lblAlgn val="ctr"/>
        <c:lblOffset val="100"/>
        <c:noMultiLvlLbl val="0"/>
      </c:catAx>
      <c:valAx>
        <c:axId val="70521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78905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0" u="sng">
                <a:latin typeface="Times" panose="02020603050405020304" pitchFamily="18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0">
              <a:latin typeface="Times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FFFFF"/>
        </a:gs>
        <a:gs pos="7001">
          <a:srgbClr val="E6E6E6"/>
        </a:gs>
        <a:gs pos="32001">
          <a:srgbClr val="7D8496"/>
        </a:gs>
        <a:gs pos="47000">
          <a:srgbClr val="E6E6E6"/>
        </a:gs>
        <a:gs pos="85001">
          <a:srgbClr val="7D8496"/>
        </a:gs>
        <a:gs pos="100000">
          <a:srgbClr val="E6E6E6"/>
        </a:gs>
      </a:gsLst>
      <a:lin ang="16200000" scaled="0"/>
    </a:gradFill>
  </c:spPr>
  <c:txPr>
    <a:bodyPr/>
    <a:lstStyle/>
    <a:p>
      <a:pPr>
        <a:defRPr lang="ru-RU" sz="1800" b="0" i="0" u="none" strike="noStrike" kern="1200" baseline="0">
          <a:solidFill>
            <a:srgbClr val="000000"/>
          </a:solidFill>
          <a:latin typeface="Times" panose="02020603050405020304" pitchFamily="18" charset="0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'Сентябрь 2018'!$C$83</c:f>
              <c:strCache>
                <c:ptCount val="1"/>
                <c:pt idx="0">
                  <c:v>8 месяцев 2017 года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'Сентябрь 2018'!$B$84:$B$88</c:f>
              <c:strCache>
                <c:ptCount val="5"/>
                <c:pt idx="0">
                  <c:v>Поступило  заявлений</c:v>
                </c:pt>
                <c:pt idx="1">
                  <c:v>В стадии рассмотрения</c:v>
                </c:pt>
                <c:pt idx="2">
                  <c:v>Отказано в возбуждении дел</c:v>
                </c:pt>
                <c:pt idx="3">
                  <c:v>Возбуждено дел по заявлениям</c:v>
                </c:pt>
                <c:pt idx="4">
                  <c:v>Кол-во дел, возбужденных по инициативе УФАС</c:v>
                </c:pt>
              </c:strCache>
            </c:strRef>
          </c:cat>
          <c:val>
            <c:numRef>
              <c:f>'Сентябрь 2018'!$C$84:$C$88</c:f>
              <c:numCache>
                <c:formatCode>General</c:formatCode>
                <c:ptCount val="5"/>
                <c:pt idx="0">
                  <c:v>88</c:v>
                </c:pt>
                <c:pt idx="2">
                  <c:v>44</c:v>
                </c:pt>
                <c:pt idx="3">
                  <c:v>44</c:v>
                </c:pt>
                <c:pt idx="4">
                  <c:v>23</c:v>
                </c:pt>
              </c:numCache>
            </c:numRef>
          </c:val>
        </c:ser>
        <c:ser>
          <c:idx val="1"/>
          <c:order val="1"/>
          <c:tx>
            <c:strRef>
              <c:f>'Сентябрь 2018'!$D$83</c:f>
              <c:strCache>
                <c:ptCount val="1"/>
                <c:pt idx="0">
                  <c:v>8 месяцев 2018 года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'Сентябрь 2018'!$B$84:$B$88</c:f>
              <c:strCache>
                <c:ptCount val="5"/>
                <c:pt idx="0">
                  <c:v>Поступило  заявлений</c:v>
                </c:pt>
                <c:pt idx="1">
                  <c:v>В стадии рассмотрения</c:v>
                </c:pt>
                <c:pt idx="2">
                  <c:v>Отказано в возбуждении дел</c:v>
                </c:pt>
                <c:pt idx="3">
                  <c:v>Возбуждено дел по заявлениям</c:v>
                </c:pt>
                <c:pt idx="4">
                  <c:v>Кол-во дел, возбужденных по инициативе УФАС</c:v>
                </c:pt>
              </c:strCache>
            </c:strRef>
          </c:cat>
          <c:val>
            <c:numRef>
              <c:f>'Сентябрь 2018'!$D$84:$D$88</c:f>
              <c:numCache>
                <c:formatCode>General</c:formatCode>
                <c:ptCount val="5"/>
                <c:pt idx="0">
                  <c:v>120</c:v>
                </c:pt>
                <c:pt idx="1">
                  <c:v>13</c:v>
                </c:pt>
                <c:pt idx="2">
                  <c:v>90</c:v>
                </c:pt>
                <c:pt idx="3">
                  <c:v>17</c:v>
                </c:pt>
                <c:pt idx="4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920064"/>
        <c:axId val="70921600"/>
        <c:axId val="0"/>
      </c:bar3DChart>
      <c:catAx>
        <c:axId val="70920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0921600"/>
        <c:crosses val="autoZero"/>
        <c:auto val="1"/>
        <c:lblAlgn val="ctr"/>
        <c:lblOffset val="100"/>
        <c:noMultiLvlLbl val="0"/>
      </c:catAx>
      <c:valAx>
        <c:axId val="7092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9200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ru-RU" sz="1800" b="0" i="0" u="none" strike="noStrike" kern="1200" baseline="0">
              <a:solidFill>
                <a:srgbClr val="000000"/>
              </a:solidFill>
              <a:latin typeface="Times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03D4A8">
            <a:alpha val="0"/>
            <a:lumMod val="0"/>
            <a:lumOff val="100000"/>
          </a:srgbClr>
        </a:gs>
        <a:gs pos="25000">
          <a:srgbClr val="21D6E0"/>
        </a:gs>
        <a:gs pos="75000">
          <a:srgbClr val="0087E6">
            <a:lumMod val="0"/>
            <a:lumOff val="100000"/>
          </a:srgbClr>
        </a:gs>
        <a:gs pos="100000">
          <a:srgbClr val="005CBF">
            <a:lumMod val="0"/>
            <a:lumOff val="100000"/>
            <a:alpha val="0"/>
          </a:srgbClr>
        </a:gs>
      </a:gsLst>
      <a:lin ang="16200000" scaled="0"/>
    </a:gra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'Сентябрь 2018'!$B$49</c:f>
              <c:strCache>
                <c:ptCount val="1"/>
                <c:pt idx="0">
                  <c:v>Поступило жалоб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'Сентябрь 2018'!$C$48:$E$48</c:f>
              <c:strCache>
                <c:ptCount val="3"/>
                <c:pt idx="0">
                  <c:v>8 мес. 2016</c:v>
                </c:pt>
                <c:pt idx="1">
                  <c:v>8 мес. 2017</c:v>
                </c:pt>
                <c:pt idx="2">
                  <c:v>8 мес. 2018</c:v>
                </c:pt>
              </c:strCache>
            </c:strRef>
          </c:cat>
          <c:val>
            <c:numRef>
              <c:f>'Сентябрь 2018'!$C$49:$E$49</c:f>
              <c:numCache>
                <c:formatCode>General</c:formatCode>
                <c:ptCount val="3"/>
                <c:pt idx="0">
                  <c:v>40</c:v>
                </c:pt>
                <c:pt idx="1">
                  <c:v>68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D1-4EB0-9549-D74D16FF9DCF}"/>
            </c:ext>
          </c:extLst>
        </c:ser>
        <c:ser>
          <c:idx val="1"/>
          <c:order val="1"/>
          <c:tx>
            <c:strRef>
              <c:f>'Сентябрь 2018'!$B$50</c:f>
              <c:strCache>
                <c:ptCount val="1"/>
                <c:pt idx="0">
                  <c:v>Из них: рассмотрено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'Сентябрь 2018'!$C$48:$E$48</c:f>
              <c:strCache>
                <c:ptCount val="3"/>
                <c:pt idx="0">
                  <c:v>8 мес. 2016</c:v>
                </c:pt>
                <c:pt idx="1">
                  <c:v>8 мес. 2017</c:v>
                </c:pt>
                <c:pt idx="2">
                  <c:v>8 мес. 2018</c:v>
                </c:pt>
              </c:strCache>
            </c:strRef>
          </c:cat>
          <c:val>
            <c:numRef>
              <c:f>'Сентябрь 2018'!$C$50:$E$50</c:f>
              <c:numCache>
                <c:formatCode>General</c:formatCode>
                <c:ptCount val="3"/>
                <c:pt idx="0">
                  <c:v>34</c:v>
                </c:pt>
                <c:pt idx="1">
                  <c:v>37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D1-4EB0-9549-D74D16FF9D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012352"/>
        <c:axId val="71013888"/>
      </c:barChart>
      <c:catAx>
        <c:axId val="71012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1013888"/>
        <c:crosses val="autoZero"/>
        <c:auto val="1"/>
        <c:lblAlgn val="ctr"/>
        <c:lblOffset val="100"/>
        <c:noMultiLvlLbl val="0"/>
      </c:catAx>
      <c:valAx>
        <c:axId val="710138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1012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pattFill prst="zigZag">
      <a:fgClr>
        <a:srgbClr val="66FF99"/>
      </a:fgClr>
      <a:bgClr>
        <a:schemeClr val="bg1"/>
      </a:bgClr>
    </a:pattFill>
  </c:spPr>
  <c:txPr>
    <a:bodyPr/>
    <a:lstStyle/>
    <a:p>
      <a:pPr>
        <a:defRPr lang="ru-RU" sz="1800" b="0" i="0" u="none" strike="noStrike" kern="1200" baseline="0">
          <a:solidFill>
            <a:srgbClr val="000000"/>
          </a:solidFill>
          <a:latin typeface="Times" panose="02020603050405020304" pitchFamily="18" charset="0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'Июнь 2018'!$B$4</c:f>
              <c:strCache>
                <c:ptCount val="1"/>
                <c:pt idx="0">
                  <c:v>Поступило жалоб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'Июнь 2018'!$C$3:$E$3</c:f>
              <c:strCache>
                <c:ptCount val="3"/>
                <c:pt idx="0">
                  <c:v>8 мес. 2016 г.</c:v>
                </c:pt>
                <c:pt idx="1">
                  <c:v>8 мес. 2017 г.</c:v>
                </c:pt>
                <c:pt idx="2">
                  <c:v>На 17.08.2018 г.</c:v>
                </c:pt>
              </c:strCache>
            </c:strRef>
          </c:cat>
          <c:val>
            <c:numRef>
              <c:f>'Июнь 2018'!$C$4:$E$4</c:f>
              <c:numCache>
                <c:formatCode>General</c:formatCode>
                <c:ptCount val="3"/>
                <c:pt idx="0">
                  <c:v>171</c:v>
                </c:pt>
                <c:pt idx="1">
                  <c:v>172</c:v>
                </c:pt>
                <c:pt idx="2">
                  <c:v>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3E-4B2F-B3F8-EFE6542F74F1}"/>
            </c:ext>
          </c:extLst>
        </c:ser>
        <c:ser>
          <c:idx val="1"/>
          <c:order val="1"/>
          <c:tx>
            <c:strRef>
              <c:f>'Июнь 2018'!$B$5</c:f>
              <c:strCache>
                <c:ptCount val="1"/>
                <c:pt idx="0">
                  <c:v>Рассмотрено жалоб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elete val="1"/>
          </c:dLbls>
          <c:cat>
            <c:strRef>
              <c:f>'Июнь 2018'!$C$3:$E$3</c:f>
              <c:strCache>
                <c:ptCount val="3"/>
                <c:pt idx="0">
                  <c:v>8 мес. 2016 г.</c:v>
                </c:pt>
                <c:pt idx="1">
                  <c:v>8 мес. 2017 г.</c:v>
                </c:pt>
                <c:pt idx="2">
                  <c:v>На 17.08.2018 г.</c:v>
                </c:pt>
              </c:strCache>
            </c:strRef>
          </c:cat>
          <c:val>
            <c:numRef>
              <c:f>'Июнь 2018'!$C$5:$E$5</c:f>
              <c:numCache>
                <c:formatCode>General</c:formatCode>
                <c:ptCount val="3"/>
                <c:pt idx="0">
                  <c:v>136</c:v>
                </c:pt>
                <c:pt idx="1">
                  <c:v>140</c:v>
                </c:pt>
                <c:pt idx="2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3E-4B2F-B3F8-EFE6542F74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059328"/>
        <c:axId val="71060864"/>
      </c:barChart>
      <c:catAx>
        <c:axId val="71059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71060864"/>
        <c:crosses val="autoZero"/>
        <c:auto val="1"/>
        <c:lblAlgn val="ctr"/>
        <c:lblOffset val="100"/>
        <c:noMultiLvlLbl val="0"/>
      </c:catAx>
      <c:valAx>
        <c:axId val="71060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1059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65575952954379"/>
          <c:y val="0.84782524163981765"/>
          <c:w val="0.23234424047045621"/>
          <c:h val="0.1391641669444135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'Июнь 2018'!$B$20</c:f>
              <c:strCache>
                <c:ptCount val="1"/>
                <c:pt idx="0">
                  <c:v>Выдано предписаний: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'Июнь 2018'!$C$19:$E$19</c:f>
              <c:strCache>
                <c:ptCount val="3"/>
                <c:pt idx="0">
                  <c:v>8 мес. 2016 г.</c:v>
                </c:pt>
                <c:pt idx="1">
                  <c:v>8 мес. 2017 г.</c:v>
                </c:pt>
                <c:pt idx="2">
                  <c:v>На 17.08.2018 г.</c:v>
                </c:pt>
              </c:strCache>
            </c:strRef>
          </c:cat>
          <c:val>
            <c:numRef>
              <c:f>'Июнь 2018'!$C$20:$E$20</c:f>
              <c:numCache>
                <c:formatCode>General</c:formatCode>
                <c:ptCount val="3"/>
                <c:pt idx="0">
                  <c:v>101</c:v>
                </c:pt>
                <c:pt idx="1">
                  <c:v>132</c:v>
                </c:pt>
                <c:pt idx="2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5F-4D37-B15D-D3B9D26A1974}"/>
            </c:ext>
          </c:extLst>
        </c:ser>
        <c:ser>
          <c:idx val="1"/>
          <c:order val="1"/>
          <c:tx>
            <c:strRef>
              <c:f>'Июнь 2018'!$B$21</c:f>
              <c:strCache>
                <c:ptCount val="1"/>
                <c:pt idx="0">
                  <c:v>по жалобам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'Июнь 2018'!$C$19:$E$19</c:f>
              <c:strCache>
                <c:ptCount val="3"/>
                <c:pt idx="0">
                  <c:v>8 мес. 2016 г.</c:v>
                </c:pt>
                <c:pt idx="1">
                  <c:v>8 мес. 2017 г.</c:v>
                </c:pt>
                <c:pt idx="2">
                  <c:v>На 17.08.2018 г.</c:v>
                </c:pt>
              </c:strCache>
            </c:strRef>
          </c:cat>
          <c:val>
            <c:numRef>
              <c:f>'Июнь 2018'!$C$21:$E$21</c:f>
              <c:numCache>
                <c:formatCode>General</c:formatCode>
                <c:ptCount val="3"/>
                <c:pt idx="0">
                  <c:v>90</c:v>
                </c:pt>
                <c:pt idx="1">
                  <c:v>119</c:v>
                </c:pt>
                <c:pt idx="2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5F-4D37-B15D-D3B9D26A1974}"/>
            </c:ext>
          </c:extLst>
        </c:ser>
        <c:ser>
          <c:idx val="2"/>
          <c:order val="2"/>
          <c:tx>
            <c:strRef>
              <c:f>'Июнь 2018'!$B$22</c:f>
              <c:strCache>
                <c:ptCount val="1"/>
                <c:pt idx="0">
                  <c:v>по внеплановым проверкам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'Июнь 2018'!$C$19:$E$19</c:f>
              <c:strCache>
                <c:ptCount val="3"/>
                <c:pt idx="0">
                  <c:v>8 мес. 2016 г.</c:v>
                </c:pt>
                <c:pt idx="1">
                  <c:v>8 мес. 2017 г.</c:v>
                </c:pt>
                <c:pt idx="2">
                  <c:v>На 17.08.2018 г.</c:v>
                </c:pt>
              </c:strCache>
            </c:strRef>
          </c:cat>
          <c:val>
            <c:numRef>
              <c:f>'Июнь 2018'!$C$22:$E$22</c:f>
              <c:numCache>
                <c:formatCode>General</c:formatCode>
                <c:ptCount val="3"/>
                <c:pt idx="0">
                  <c:v>11</c:v>
                </c:pt>
                <c:pt idx="1">
                  <c:v>13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5F-4D37-B15D-D3B9D26A1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7349888"/>
        <c:axId val="67363968"/>
        <c:axId val="0"/>
      </c:bar3DChart>
      <c:catAx>
        <c:axId val="6734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67363968"/>
        <c:crosses val="autoZero"/>
        <c:auto val="1"/>
        <c:lblAlgn val="ctr"/>
        <c:lblOffset val="100"/>
        <c:noMultiLvlLbl val="0"/>
      </c:catAx>
      <c:valAx>
        <c:axId val="6736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6734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1"/>
          <c:order val="0"/>
          <c:tx>
            <c:strRef>
              <c:f>'Июнь 2018'!$B$40</c:f>
              <c:strCache>
                <c:ptCount val="1"/>
                <c:pt idx="0">
                  <c:v>включено в РНП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'Июнь 2018'!$C$38:$E$38</c:f>
              <c:strCache>
                <c:ptCount val="3"/>
                <c:pt idx="0">
                  <c:v>8 мес. 2016 г.</c:v>
                </c:pt>
                <c:pt idx="1">
                  <c:v>8 мес. 2017 г.</c:v>
                </c:pt>
                <c:pt idx="2">
                  <c:v>На 17.08.2018 г.</c:v>
                </c:pt>
              </c:strCache>
            </c:strRef>
          </c:cat>
          <c:val>
            <c:numRef>
              <c:f>'Июнь 2018'!$C$40:$E$40</c:f>
              <c:numCache>
                <c:formatCode>0%</c:formatCode>
                <c:ptCount val="3"/>
                <c:pt idx="0">
                  <c:v>0.26190476190476192</c:v>
                </c:pt>
                <c:pt idx="1">
                  <c:v>0.46376811594202899</c:v>
                </c:pt>
                <c:pt idx="2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C6-4FA7-AC8A-55529EA59E60}"/>
            </c:ext>
          </c:extLst>
        </c:ser>
        <c:ser>
          <c:idx val="2"/>
          <c:order val="1"/>
          <c:tx>
            <c:strRef>
              <c:f>'Июнь 2018'!$B$41</c:f>
              <c:strCache>
                <c:ptCount val="1"/>
                <c:pt idx="0">
                  <c:v>отказано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'Июнь 2018'!$C$38:$E$38</c:f>
              <c:strCache>
                <c:ptCount val="3"/>
                <c:pt idx="0">
                  <c:v>8 мес. 2016 г.</c:v>
                </c:pt>
                <c:pt idx="1">
                  <c:v>8 мес. 2017 г.</c:v>
                </c:pt>
                <c:pt idx="2">
                  <c:v>На 17.08.2018 г.</c:v>
                </c:pt>
              </c:strCache>
            </c:strRef>
          </c:cat>
          <c:val>
            <c:numRef>
              <c:f>'Июнь 2018'!$C$41:$E$41</c:f>
              <c:numCache>
                <c:formatCode>0%</c:formatCode>
                <c:ptCount val="3"/>
                <c:pt idx="0">
                  <c:v>0.73809523809523814</c:v>
                </c:pt>
                <c:pt idx="1">
                  <c:v>0.53623188405797106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C6-4FA7-AC8A-55529EA59E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160960"/>
        <c:axId val="71162496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'Март 2018'!$B$39</c15:sqref>
                        </c15:formulaRef>
                      </c:ext>
                    </c:extLst>
                    <c:strCache>
                      <c:ptCount val="1"/>
                      <c:pt idx="0">
                        <c:v>Рассмотрено РНП, из них: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layout/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'Март 2018'!$C$38:$E$38</c15:sqref>
                        </c15:formulaRef>
                      </c:ext>
                    </c:extLst>
                    <c:strCache>
                      <c:ptCount val="3"/>
                      <c:pt idx="0">
                        <c:v>I кв. 2016 г.</c:v>
                      </c:pt>
                      <c:pt idx="1">
                        <c:v>I кв. 2017 г.</c:v>
                      </c:pt>
                      <c:pt idx="2">
                        <c:v>На 01.03.2018 г.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'Март 2018'!$C$39:$E$39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19</c:v>
                      </c:pt>
                      <c:pt idx="1">
                        <c:v>33</c:v>
                      </c:pt>
                      <c:pt idx="2">
                        <c:v>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B3C6-4FA7-AC8A-55529EA59E60}"/>
                  </c:ext>
                </c:extLst>
              </c15:ser>
            </c15:filteredBarSeries>
          </c:ext>
        </c:extLst>
      </c:bar3DChart>
      <c:catAx>
        <c:axId val="7116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1162496"/>
        <c:crosses val="autoZero"/>
        <c:auto val="1"/>
        <c:lblAlgn val="ctr"/>
        <c:lblOffset val="100"/>
        <c:noMultiLvlLbl val="0"/>
      </c:catAx>
      <c:valAx>
        <c:axId val="7116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116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" panose="02020603050405020304" pitchFamily="18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0.51409</cdr:x>
      <cdr:y>0.36902</cdr:y>
    </cdr:from>
    <cdr:to>
      <cdr:x>0.71919</cdr:x>
      <cdr:y>0.5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068262" y="1647473"/>
          <a:ext cx="1224116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заявлений</a:t>
          </a:r>
          <a:endParaRPr lang="ru-RU" sz="1600" b="1" dirty="0">
            <a:solidFill>
              <a:srgbClr val="00808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0.37764</cdr:x>
      <cdr:y>0.69835</cdr:y>
    </cdr:from>
    <cdr:to>
      <cdr:x>0.47064</cdr:x>
      <cdr:y>0.77418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2253853" y="3117771"/>
          <a:ext cx="55504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</a:p>
      </cdr:txBody>
    </cdr:sp>
  </cdr:relSizeAnchor>
  <cdr:relSizeAnchor xmlns:cdr="http://schemas.openxmlformats.org/drawingml/2006/chartDrawing">
    <cdr:from>
      <cdr:x>0.31048</cdr:x>
      <cdr:y>0.53706</cdr:y>
    </cdr:from>
    <cdr:to>
      <cdr:x>0.40348</cdr:x>
      <cdr:y>0.61289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1853025" y="2397691"/>
          <a:ext cx="55504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</a:t>
          </a:r>
        </a:p>
      </cdr:txBody>
    </cdr:sp>
  </cdr:relSizeAnchor>
  <cdr:relSizeAnchor xmlns:cdr="http://schemas.openxmlformats.org/drawingml/2006/chartDrawing">
    <cdr:from>
      <cdr:x>0.32105</cdr:x>
      <cdr:y>0.25255</cdr:y>
    </cdr:from>
    <cdr:to>
      <cdr:x>0.41405</cdr:x>
      <cdr:y>0.32839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1916111" y="1127529"/>
          <a:ext cx="55504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</a:t>
          </a:r>
        </a:p>
      </cdr:txBody>
    </cdr:sp>
  </cdr:relSizeAnchor>
  <cdr:relSizeAnchor xmlns:cdr="http://schemas.openxmlformats.org/drawingml/2006/chartDrawing">
    <cdr:from>
      <cdr:x>0.42503</cdr:x>
      <cdr:y>0.1115</cdr:y>
    </cdr:from>
    <cdr:to>
      <cdr:x>0.51802</cdr:x>
      <cdr:y>0.18734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2536684" y="497813"/>
          <a:ext cx="55504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0.75604</cdr:x>
      <cdr:y>0.55629</cdr:y>
    </cdr:from>
    <cdr:to>
      <cdr:x>0.86773</cdr:x>
      <cdr:y>0.64579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6336704" y="2295712"/>
          <a:ext cx="9361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- 8 дел</a:t>
          </a:r>
        </a:p>
      </cdr:txBody>
    </cdr:sp>
  </cdr:relSizeAnchor>
  <cdr:relSizeAnchor xmlns:cdr="http://schemas.openxmlformats.org/drawingml/2006/chartDrawing">
    <cdr:from>
      <cdr:x>0.74209</cdr:x>
      <cdr:y>0.42007</cdr:y>
    </cdr:from>
    <cdr:to>
      <cdr:x>0.91392</cdr:x>
      <cdr:y>0.50957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6219807" y="1733546"/>
          <a:ext cx="144016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- 23 дела</a:t>
          </a:r>
        </a:p>
      </cdr:txBody>
    </cdr:sp>
  </cdr:relSizeAnchor>
  <cdr:relSizeAnchor xmlns:cdr="http://schemas.openxmlformats.org/drawingml/2006/chartDrawing">
    <cdr:from>
      <cdr:x>0.36087</cdr:x>
      <cdr:y>0.44544</cdr:y>
    </cdr:from>
    <cdr:to>
      <cdr:x>0.61861</cdr:x>
      <cdr:y>0.53493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3050077" y="1878525"/>
          <a:ext cx="2178445" cy="3774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Прирост 188%</a:t>
          </a:r>
          <a:endParaRPr lang="ru-RU" sz="1800" b="1" i="1" dirty="0" smtClean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0.09527</cdr:x>
      <cdr:y>0.40959</cdr:y>
    </cdr:from>
    <cdr:to>
      <cdr:x>0.12787</cdr:x>
      <cdr:y>0.6815</cdr:y>
    </cdr:to>
    <cdr:sp macro="" textlink="">
      <cdr:nvSpPr>
        <cdr:cNvPr id="2" name="TextBox 13"/>
        <cdr:cNvSpPr txBox="1"/>
      </cdr:nvSpPr>
      <cdr:spPr>
        <a:xfrm xmlns:a="http://schemas.openxmlformats.org/drawingml/2006/main" rot="16200000">
          <a:off x="407957" y="2028555"/>
          <a:ext cx="108012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  <a:buSzPct val="45000"/>
            <a:defRPr/>
          </a:pPr>
          <a:r>
            <a:rPr lang="ru-RU" sz="1200" b="1" dirty="0" smtClean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rPr>
            <a:t>100%</a:t>
          </a:r>
          <a:endParaRPr lang="ru-RU" sz="1200" dirty="0">
            <a:solidFill>
              <a:schemeClr val="bg1">
                <a:lumMod val="50000"/>
              </a:schemeClr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0.46616</cdr:x>
      <cdr:y>0.64647</cdr:y>
    </cdr:from>
    <cdr:to>
      <cdr:x>0.57633</cdr:x>
      <cdr:y>0.71621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3960948" y="2567971"/>
          <a:ext cx="93610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  <a:buSzPct val="45000"/>
            <a:defRPr/>
          </a:pPr>
          <a:r>
            <a:rPr lang="ru-RU" sz="1200" b="1" dirty="0" smtClean="0">
              <a:solidFill>
                <a:schemeClr val="bg1"/>
              </a:solidFill>
              <a:cs typeface="Times New Roman" panose="02020603050405020304" pitchFamily="18" charset="0"/>
            </a:rPr>
            <a:t>14,2%</a:t>
          </a:r>
          <a:endParaRPr lang="ru-RU" sz="1200" dirty="0">
            <a:solidFill>
              <a:schemeClr val="bg1"/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0.2204</cdr:x>
      <cdr:y>0.65183</cdr:y>
    </cdr:from>
    <cdr:to>
      <cdr:x>0.33057</cdr:x>
      <cdr:y>0.72156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1872716" y="2589234"/>
          <a:ext cx="93610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  <a:buSzPct val="45000"/>
            <a:defRPr/>
          </a:pPr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10,8%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0.38643</cdr:x>
      <cdr:y>0.6587</cdr:y>
    </cdr:from>
    <cdr:to>
      <cdr:x>0.88061</cdr:x>
      <cdr:y>0.7345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3311276" y="2808312"/>
          <a:ext cx="4234605" cy="3231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0033CC"/>
              </a:solidFill>
            </a:rPr>
            <a:t>11,76% признаны </a:t>
          </a:r>
          <a:r>
            <a:rPr lang="ru-RU" sz="1500" b="1" dirty="0" smtClean="0">
              <a:solidFill>
                <a:srgbClr val="0033CC"/>
              </a:solidFill>
            </a:rPr>
            <a:t>обоснованными</a:t>
          </a:r>
          <a:endParaRPr lang="ru-RU" sz="1500" b="1" dirty="0">
            <a:solidFill>
              <a:srgbClr val="0033CC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401" cy="341141"/>
          </a:xfrm>
          <a:prstGeom prst="rect">
            <a:avLst/>
          </a:prstGeom>
        </p:spPr>
        <p:txBody>
          <a:bodyPr vert="horz" lIns="92075" tIns="46038" rIns="92075" bIns="460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898" y="0"/>
            <a:ext cx="4302400" cy="341141"/>
          </a:xfrm>
          <a:prstGeom prst="rect">
            <a:avLst/>
          </a:prstGeom>
        </p:spPr>
        <p:txBody>
          <a:bodyPr vert="horz" lIns="92075" tIns="46038" rIns="92075" bIns="46038" rtlCol="0"/>
          <a:lstStyle>
            <a:lvl1pPr algn="r">
              <a:defRPr sz="1200"/>
            </a:lvl1pPr>
          </a:lstStyle>
          <a:p>
            <a:fld id="{405F2A4C-40CA-4F38-A0DA-0C3014054F63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535"/>
            <a:ext cx="4302401" cy="341141"/>
          </a:xfrm>
          <a:prstGeom prst="rect">
            <a:avLst/>
          </a:prstGeom>
        </p:spPr>
        <p:txBody>
          <a:bodyPr vert="horz" lIns="92075" tIns="46038" rIns="92075" bIns="460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898" y="6456535"/>
            <a:ext cx="4302400" cy="341141"/>
          </a:xfrm>
          <a:prstGeom prst="rect">
            <a:avLst/>
          </a:prstGeom>
        </p:spPr>
        <p:txBody>
          <a:bodyPr vert="horz" lIns="92075" tIns="46038" rIns="92075" bIns="46038" rtlCol="0" anchor="b"/>
          <a:lstStyle>
            <a:lvl1pPr algn="r">
              <a:defRPr sz="1200"/>
            </a:lvl1pPr>
          </a:lstStyle>
          <a:p>
            <a:fld id="{78BC19CD-C0D0-4297-BBB8-C9E5B75C9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2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4300061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3" tIns="46626" rIns="93253" bIns="46626" numCol="1" anchor="t" anchorCtr="0" compatLnSpc="1">
            <a:prstTxWarp prst="textNoShape">
              <a:avLst/>
            </a:prstTxWarp>
          </a:bodyPr>
          <a:lstStyle>
            <a:lvl1pPr defTabSz="932660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239" y="2"/>
            <a:ext cx="4300061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3" tIns="46626" rIns="93253" bIns="46626" numCol="1" anchor="t" anchorCtr="0" compatLnSpc="1">
            <a:prstTxWarp prst="textNoShape">
              <a:avLst/>
            </a:prstTxWarp>
          </a:bodyPr>
          <a:lstStyle>
            <a:lvl1pPr algn="r" defTabSz="932660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964" y="3228814"/>
            <a:ext cx="7942714" cy="30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3" tIns="46626" rIns="93253" bIns="46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535"/>
            <a:ext cx="4300061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3" tIns="46626" rIns="93253" bIns="46626" numCol="1" anchor="b" anchorCtr="0" compatLnSpc="1">
            <a:prstTxWarp prst="textNoShape">
              <a:avLst/>
            </a:prstTxWarp>
          </a:bodyPr>
          <a:lstStyle>
            <a:lvl1pPr defTabSz="932660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239" y="6456535"/>
            <a:ext cx="4300061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3" tIns="46626" rIns="93253" bIns="46626" numCol="1" anchor="b" anchorCtr="0" compatLnSpc="1">
            <a:prstTxWarp prst="textNoShape">
              <a:avLst/>
            </a:prstTxWarp>
          </a:bodyPr>
          <a:lstStyle>
            <a:lvl1pPr algn="r" defTabSz="93034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503D825-286A-43BA-8325-B9AC7C78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2C39A3-C713-4A8D-B05F-6EA333364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Rectangle 3079"/>
          <p:cNvSpPr>
            <a:spLocks noChangeArrowheads="1"/>
          </p:cNvSpPr>
          <p:nvPr/>
        </p:nvSpPr>
        <p:spPr bwMode="auto">
          <a:xfrm>
            <a:off x="143508" y="908720"/>
            <a:ext cx="8856984" cy="75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500"/>
              </a:spcAft>
            </a:pPr>
            <a:r>
              <a:rPr lang="ru-RU" altLang="ru-RU" sz="44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ПУБЛИЧНЫЕ ОБСУЖДЕНИЯ</a:t>
            </a:r>
          </a:p>
          <a:p>
            <a:pPr>
              <a:spcAft>
                <a:spcPts val="500"/>
              </a:spcAft>
            </a:pPr>
            <a:endParaRPr lang="ru-RU" altLang="ru-RU" sz="2000" b="1" dirty="0" smtClean="0">
              <a:solidFill>
                <a:srgbClr val="008080"/>
              </a:solidFill>
              <a:latin typeface="Arial" pitchFamily="34" charset="0"/>
            </a:endParaRPr>
          </a:p>
          <a:p>
            <a:pPr>
              <a:spcAft>
                <a:spcPts val="500"/>
              </a:spcAft>
            </a:pPr>
            <a:endParaRPr lang="ru-RU" altLang="ru-RU" sz="2000" b="1" dirty="0" smtClean="0">
              <a:solidFill>
                <a:srgbClr val="008080"/>
              </a:solidFill>
              <a:latin typeface="Arial" pitchFamily="34" charset="0"/>
            </a:endParaRPr>
          </a:p>
          <a:p>
            <a:pPr algn="r">
              <a:spcAft>
                <a:spcPts val="0"/>
              </a:spcAft>
            </a:pPr>
            <a:endParaRPr lang="ru-RU" altLang="ru-RU" sz="1800" b="1" dirty="0" smtClean="0">
              <a:solidFill>
                <a:srgbClr val="008080"/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4" y="1589827"/>
            <a:ext cx="8265909" cy="50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-33590" y="83463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dirty="0"/>
              <a:t>Результаты контроля за ограничивающими конкуренцию соглашениями, согласованными действиями</a:t>
            </a:r>
            <a:endParaRPr lang="ru-RU" sz="2400" b="1" kern="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3182648" y="1464185"/>
            <a:ext cx="5961352" cy="1631216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Так, например, в период с 13 по 16 апреля 2018 года </a:t>
            </a:r>
            <a:r>
              <a:rPr lang="ru-RU" sz="2000" b="1" dirty="0" smtClean="0"/>
              <a:t>заказчиком </a:t>
            </a:r>
            <a:r>
              <a:rPr lang="ru-RU" sz="2000" b="1" dirty="0"/>
              <a:t>МУП АГП «Энергия-Т1»</a:t>
            </a:r>
            <a:r>
              <a:rPr lang="ru-RU" sz="2000" b="1" dirty="0" smtClean="0"/>
              <a:t> </a:t>
            </a:r>
            <a:r>
              <a:rPr lang="ru-RU" sz="2000" b="1" dirty="0"/>
              <a:t>заключено 5 договоров на идентичный предмет </a:t>
            </a:r>
            <a:r>
              <a:rPr lang="ru-RU" sz="2000" b="1" dirty="0" smtClean="0"/>
              <a:t>с </a:t>
            </a:r>
            <a:r>
              <a:rPr lang="ru-RU" sz="2000" b="1" dirty="0"/>
              <a:t>одним и тем же </a:t>
            </a:r>
            <a:r>
              <a:rPr lang="ru-RU" sz="2000" b="1" dirty="0" smtClean="0"/>
              <a:t>субъектом </a:t>
            </a:r>
            <a:r>
              <a:rPr lang="ru-RU" sz="2000" b="1" dirty="0"/>
              <a:t>- ООО </a:t>
            </a:r>
            <a:r>
              <a:rPr lang="ru-RU" sz="2000" b="1" dirty="0" smtClean="0"/>
              <a:t>«МЦТТ» </a:t>
            </a:r>
            <a:r>
              <a:rPr lang="ru-RU" sz="2000" b="1" dirty="0"/>
              <a:t>на общую сумму </a:t>
            </a:r>
            <a:r>
              <a:rPr lang="ru-RU" sz="2000" b="1" dirty="0" smtClean="0"/>
              <a:t>499 </a:t>
            </a:r>
            <a:r>
              <a:rPr lang="ru-RU" sz="2000" b="1" dirty="0"/>
              <a:t>930 рублей.</a:t>
            </a:r>
          </a:p>
        </p:txBody>
      </p:sp>
      <p:sp useBgFill="1">
        <p:nvSpPr>
          <p:cNvPr id="10" name="TextBox 9"/>
          <p:cNvSpPr txBox="1"/>
          <p:nvPr/>
        </p:nvSpPr>
        <p:spPr>
          <a:xfrm>
            <a:off x="223284" y="3789040"/>
            <a:ext cx="8630252" cy="2308324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В описанных действиях заказчика антимонопольный орган усмотрел признаки ограничения конкуренции, послужившие основанием для возбуждения дела </a:t>
            </a:r>
          </a:p>
          <a:p>
            <a:pPr algn="ctr">
              <a:spcAft>
                <a:spcPts val="0"/>
              </a:spcAft>
              <a:buSzPct val="45000"/>
              <a:defRPr/>
            </a:pPr>
            <a:r>
              <a:rPr lang="ru-RU" sz="2400" dirty="0"/>
              <a:t>по части 4 статьи 11 Федерального закона от 26.07.2006 №</a:t>
            </a:r>
            <a:r>
              <a:rPr lang="ru-RU" sz="2400" dirty="0" smtClean="0"/>
              <a:t>135-ФЗ «</a:t>
            </a:r>
            <a:r>
              <a:rPr lang="ru-RU" sz="2400" dirty="0"/>
              <a:t>О защите конкуренции» в отношении </a:t>
            </a:r>
            <a:endParaRPr lang="ru-RU" sz="2400" dirty="0" smtClean="0"/>
          </a:p>
          <a:p>
            <a:pPr algn="ctr">
              <a:spcAft>
                <a:spcPts val="0"/>
              </a:spcAft>
              <a:buSzPct val="45000"/>
              <a:defRPr/>
            </a:pPr>
            <a:r>
              <a:rPr lang="ru-RU" sz="2400" dirty="0" smtClean="0"/>
              <a:t>МУП </a:t>
            </a:r>
            <a:r>
              <a:rPr lang="ru-RU" sz="2400" dirty="0"/>
              <a:t>АГП «Энергия-Т1» и ООО «МЦТТ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5056" y="908720"/>
            <a:ext cx="2288944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Пример дела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" y="908720"/>
            <a:ext cx="3274646" cy="2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-290675" y="128161"/>
            <a:ext cx="935561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Административная ответственность за нарушение АМЗ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534" y="1962823"/>
            <a:ext cx="8928992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8 месяцев 2018 года Томским УФАС </a:t>
            </a:r>
            <a:r>
              <a:rPr lang="ru-RU" sz="2400" dirty="0" smtClean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России выдано </a:t>
            </a:r>
            <a:r>
              <a:rPr lang="ru-RU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85 постановлений о наложении административного штрафа за нарушение антимонопольного законодательства на сумму  887 тыс. </a:t>
            </a:r>
            <a:r>
              <a:rPr lang="ru-RU" sz="2400" dirty="0" smtClean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рублей.</a:t>
            </a:r>
            <a:endParaRPr lang="ru-RU" sz="2400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70" y="900589"/>
            <a:ext cx="8928992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333399"/>
                </a:solidFill>
              </a:rPr>
              <a:t>Практика применения мер административной </a:t>
            </a:r>
            <a:r>
              <a:rPr lang="ru-RU" sz="2200" b="1" dirty="0" smtClean="0">
                <a:solidFill>
                  <a:srgbClr val="333399"/>
                </a:solidFill>
              </a:rPr>
              <a:t>ответственности за </a:t>
            </a:r>
            <a:r>
              <a:rPr lang="ru-RU" sz="2200" b="1" dirty="0">
                <a:solidFill>
                  <a:srgbClr val="333399"/>
                </a:solidFill>
              </a:rPr>
              <a:t>нарушения антимонопольного </a:t>
            </a:r>
            <a:r>
              <a:rPr lang="ru-RU" sz="2200" b="1" dirty="0" smtClean="0">
                <a:solidFill>
                  <a:srgbClr val="333399"/>
                </a:solidFill>
              </a:rPr>
              <a:t>законодательства:</a:t>
            </a:r>
            <a:endParaRPr lang="ru-RU" sz="2200" b="1" dirty="0">
              <a:solidFill>
                <a:srgbClr val="3333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80" y="4176100"/>
            <a:ext cx="4248472" cy="2386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511" y="4490606"/>
            <a:ext cx="4636946" cy="17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учетом вынесенных постановлений 2017 года оплачено штрафов на </a:t>
            </a:r>
            <a:r>
              <a:rPr lang="ru-RU" sz="2400" dirty="0" smtClean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сумму 1 </a:t>
            </a:r>
            <a:r>
              <a:rPr lang="ru-RU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3243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4476" y="3773314"/>
            <a:ext cx="8350514" cy="2308324"/>
          </a:xfrm>
          <a:prstGeom prst="rect">
            <a:avLst/>
          </a:prstGeom>
          <a:solidFill>
            <a:srgbClr val="66FF99">
              <a:alpha val="35000"/>
            </a:srgb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/>
              <a:t>При этом порядок осуществления антимонопольными органами иных надзорных мероприятий: внеплановых проверок, возбуждения и рассмотрения дел по признакам нарушения законодательства Российской Федерации о рекламе остается прежним.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829" y="913349"/>
            <a:ext cx="84731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/>
              <a:t>Федеральным законом от 03.07.2018 № 182-ФЗ «О внесении изменений в Федеральный закон «О рекламе» в Федеральный закон «О рекламе» внесены </a:t>
            </a:r>
            <a:r>
              <a:rPr lang="ru-RU" sz="2800" i="1" dirty="0" smtClean="0"/>
              <a:t>поправки (вступившие </a:t>
            </a:r>
            <a:r>
              <a:rPr lang="ru-RU" sz="2800" i="1" dirty="0"/>
              <a:t>в силу 14.07.2018 г</a:t>
            </a:r>
            <a:r>
              <a:rPr lang="ru-RU" sz="2800" i="1" dirty="0" smtClean="0"/>
              <a:t>.), </a:t>
            </a:r>
            <a:r>
              <a:rPr lang="ru-RU" sz="2800" i="1" dirty="0"/>
              <a:t>исключающие проведение антимонопольными органами плановых проверок в сфере </a:t>
            </a:r>
            <a:r>
              <a:rPr lang="ru-RU" sz="2800" i="1" dirty="0" smtClean="0"/>
              <a:t>рекламы. </a:t>
            </a:r>
            <a:endParaRPr lang="ru-RU" sz="2800" dirty="0"/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-33590" y="83463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dirty="0"/>
              <a:t>Особенности контроля за соблюдением рекламного законодательства</a:t>
            </a:r>
            <a:endParaRPr lang="ru-RU" sz="2400" b="1" kern="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10753" y="101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3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Результаты контроля </a:t>
            </a:r>
            <a:r>
              <a:rPr lang="ru-RU" sz="23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рекламной деятельности</a:t>
            </a:r>
            <a:r>
              <a:rPr lang="ru-RU" sz="23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регламентируемые федеральным законом № 38-ФЗ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16" y="1052736"/>
            <a:ext cx="91450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23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Динамика рассмотрения заявлений и возбуждения дел по Федеральному закону № 38-ФЗ</a:t>
            </a:r>
            <a:endParaRPr lang="ru-RU" sz="23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737743" y="3259718"/>
            <a:ext cx="3668514" cy="338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45 % признаны обоснованными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5758" y="5123289"/>
            <a:ext cx="1132685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33%</a:t>
            </a:r>
            <a:endParaRPr lang="ru-RU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533926"/>
              </p:ext>
            </p:extLst>
          </p:nvPr>
        </p:nvGraphicFramePr>
        <p:xfrm>
          <a:off x="323020" y="2132856"/>
          <a:ext cx="8496944" cy="397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1814" y="441609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12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50%</a:t>
            </a:r>
            <a:endParaRPr lang="ru-RU" sz="12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0443" y="346315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75%</a:t>
            </a:r>
            <a:endParaRPr lang="ru-R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9409" y="444584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12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50%</a:t>
            </a:r>
            <a:endParaRPr lang="ru-RU" sz="12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004210" y="376555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100%</a:t>
            </a:r>
            <a:endParaRPr lang="ru-R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TextBox 5"/>
          <p:cNvSpPr txBox="1"/>
          <p:nvPr/>
        </p:nvSpPr>
        <p:spPr>
          <a:xfrm>
            <a:off x="6350586" y="764704"/>
            <a:ext cx="2797712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u="sng" dirty="0" smtClean="0"/>
              <a:t>Пример дела:</a:t>
            </a:r>
            <a:endParaRPr lang="ru-RU" sz="2400" b="1" u="sng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-11446" y="1226369"/>
            <a:ext cx="9155445" cy="110799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1">
                    <a:lumMod val="25000"/>
                  </a:schemeClr>
                </a:solidFill>
              </a:rPr>
              <a:t>	В Томское УФАС России </a:t>
            </a:r>
            <a:r>
              <a:rPr lang="ru-RU" sz="2200" dirty="0">
                <a:solidFill>
                  <a:schemeClr val="accent1">
                    <a:lumMod val="25000"/>
                  </a:schemeClr>
                </a:solidFill>
              </a:rPr>
              <a:t>поступило обращение Администрации </a:t>
            </a:r>
            <a:r>
              <a:rPr lang="ru-RU" sz="2200" dirty="0" err="1">
                <a:solidFill>
                  <a:schemeClr val="accent1">
                    <a:lumMod val="25000"/>
                  </a:schemeClr>
                </a:solidFill>
              </a:rPr>
              <a:t>Каргасокского</a:t>
            </a:r>
            <a:r>
              <a:rPr lang="ru-RU" sz="2200" dirty="0">
                <a:solidFill>
                  <a:schemeClr val="accent1">
                    <a:lumMod val="25000"/>
                  </a:schemeClr>
                </a:solidFill>
              </a:rPr>
              <a:t> района Томской области с указанием на признаки нарушения ст. 28 Федерального закона «О рекламе». 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-33590" y="-1202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Контроль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рекламной деятельности, </a:t>
            </a: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регламентируемый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федеральным законом № 38-ФЗ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03" y="2334365"/>
            <a:ext cx="9128554" cy="4493538"/>
          </a:xfrm>
          <a:prstGeom prst="rect">
            <a:avLst/>
          </a:prstGeom>
          <a:gradFill>
            <a:gsLst>
              <a:gs pos="0">
                <a:srgbClr val="03D4A8">
                  <a:alpha val="0"/>
                  <a:lumMod val="0"/>
                  <a:lumOff val="100000"/>
                </a:srgbClr>
              </a:gs>
              <a:gs pos="44000">
                <a:srgbClr val="21D6E0">
                  <a:lumMod val="27000"/>
                  <a:lumOff val="73000"/>
                </a:srgbClr>
              </a:gs>
              <a:gs pos="75000">
                <a:srgbClr val="0087E6">
                  <a:lumMod val="0"/>
                  <a:lumOff val="100000"/>
                </a:srgbClr>
              </a:gs>
              <a:gs pos="100000">
                <a:srgbClr val="005CBF">
                  <a:lumMod val="0"/>
                  <a:lumOff val="100000"/>
                  <a:alpha val="0"/>
                </a:srgbClr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В с. </a:t>
            </a:r>
            <a:r>
              <a:rPr lang="ru-RU" sz="2200" dirty="0" err="1"/>
              <a:t>Каргасок</a:t>
            </a:r>
            <a:r>
              <a:rPr lang="ru-RU" sz="2200" dirty="0"/>
              <a:t> </a:t>
            </a:r>
            <a:r>
              <a:rPr lang="ru-RU" sz="2200" dirty="0" err="1"/>
              <a:t>Каргасокского</a:t>
            </a:r>
            <a:r>
              <a:rPr lang="ru-RU" sz="2200" dirty="0"/>
              <a:t> района Томской области по улице Красноармейская, 70 на внешней стене здания размещен рекламный плакат, содержащий информацию о предоставлении денежных займов Кредитным потребительским кооперативом граждан «Резерв</a:t>
            </a:r>
            <a:r>
              <a:rPr lang="ru-RU" sz="2200" dirty="0" smtClean="0"/>
              <a:t>»: в </a:t>
            </a:r>
            <a:r>
              <a:rPr lang="ru-RU" sz="2200" dirty="0"/>
              <a:t>левом верхнем углу наружной рекламы – «РЕЗЕРВ кредитный потребительский кооператив граждан, далее ниже </a:t>
            </a:r>
            <a:r>
              <a:rPr lang="ru-RU" sz="2200" dirty="0" smtClean="0"/>
              <a:t>– </a:t>
            </a:r>
            <a:r>
              <a:rPr lang="ru-RU" sz="2200" dirty="0"/>
              <a:t>изображение мужчины и женщины; на остальной рекламной  площади – «ДЕНЕЖНЫЕ ЗАЙМЫ всегда под рукой от 12 % годовых, быстрое рассмотрение, минимум </a:t>
            </a:r>
            <a:r>
              <a:rPr lang="ru-RU" sz="2200" dirty="0" smtClean="0"/>
              <a:t>документов, </a:t>
            </a:r>
            <a:r>
              <a:rPr lang="ru-RU" sz="2200" dirty="0"/>
              <a:t>в нижней части рекламы </a:t>
            </a:r>
            <a:r>
              <a:rPr lang="ru-RU" sz="2200" b="1" dirty="0"/>
              <a:t>мелким шрифтом</a:t>
            </a:r>
            <a:r>
              <a:rPr lang="ru-RU" sz="2200" dirty="0"/>
              <a:t> – «ставки от 12 % годовых. Срок до 54 месяцев, сумма до 400 000 рублей, 1 % от суммы займа ежемесячный членский взнос в фонд обеспечения деятельности кооператива, 4,5 % единовременный членский взнос в резервный фонд, 1 % обеспечивающий </a:t>
            </a:r>
            <a:r>
              <a:rPr lang="ru-RU" sz="2200" dirty="0" err="1"/>
              <a:t>паевый</a:t>
            </a:r>
            <a:r>
              <a:rPr lang="ru-RU" sz="2200" dirty="0"/>
              <a:t> взнос (при окончании займа – возвращается). </a:t>
            </a:r>
          </a:p>
        </p:txBody>
      </p:sp>
    </p:spTree>
    <p:extLst>
      <p:ext uri="{BB962C8B-B14F-4D97-AF65-F5344CB8AC3E}">
        <p14:creationId xmlns:p14="http://schemas.microsoft.com/office/powerpoint/2010/main" val="30689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-17406" y="25988"/>
            <a:ext cx="9144000" cy="72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Контроль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рекламной деятельности, </a:t>
            </a: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регламентируемый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федеральным законом № 38-ФЗ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65796"/>
            <a:ext cx="9126594" cy="5901231"/>
          </a:xfrm>
          <a:prstGeom prst="rect">
            <a:avLst/>
          </a:prstGeom>
          <a:gradFill>
            <a:gsLst>
              <a:gs pos="0">
                <a:srgbClr val="FFFF00">
                  <a:lumMod val="19000"/>
                  <a:lumOff val="81000"/>
                </a:srgbClr>
              </a:gs>
              <a:gs pos="50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При этом наиболее привлекательные условия оказания услуг 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указаны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крупным шрифтом, выделяющимся на фоне остальной информации об условиях займа. Иные условия оказания 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услуг, а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также 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условия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влияющие на общую сумму займа, указаны мелким, фактически нечитаемым шрифтом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Указанная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информация является существенной для потребителя, поскольку может повлиять на принятие решения им о заключении договора займа.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Отсутствие в содержании рекламы сведений об указанных условиях, как и об условиях, влияющих на стоимость рекламируемой услуги, вводит потребителя в заблуждение о доступности рекламируемой услуги и, таким образом, искажает смысл рекламной информации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рассмотрения дела указанная реклама признана ненадлежащей, поскольку нарушает требования ч.7 ст.5, п.2 ч.2, ч.3 ст.28  Закона о </a:t>
            </a:r>
            <a:r>
              <a:rPr lang="ru-RU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рекламе. В </a:t>
            </a:r>
            <a:r>
              <a:rPr lang="ru-R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целях прекращения распространения ненадлежащей рекламы рекламодателю выдано предписание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0514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10753" y="101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3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Результаты контроля в сфере закупок, регламентируемых федеральным законом № 223-ФЗ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88" y="1196752"/>
            <a:ext cx="91450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23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Динамика поступления жалоб по федеральному закону № 223-ФЗ</a:t>
            </a:r>
            <a:endParaRPr lang="ru-RU" sz="2300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586381"/>
              </p:ext>
            </p:extLst>
          </p:nvPr>
        </p:nvGraphicFramePr>
        <p:xfrm>
          <a:off x="324620" y="1988840"/>
          <a:ext cx="8568952" cy="426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91880" y="2378844"/>
            <a:ext cx="41990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6,45% признаны </a:t>
            </a:r>
            <a:r>
              <a:rPr lang="ru-RU" sz="1500" b="1" dirty="0" smtClean="0">
                <a:solidFill>
                  <a:srgbClr val="0033CC"/>
                </a:solidFill>
              </a:rPr>
              <a:t>обоснованными</a:t>
            </a:r>
            <a:endParaRPr lang="ru-RU" sz="1500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7330" y="3593788"/>
            <a:ext cx="419904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16,22% </a:t>
            </a:r>
            <a:r>
              <a:rPr lang="ru-RU" b="1" dirty="0" smtClean="0">
                <a:solidFill>
                  <a:srgbClr val="0033CC"/>
                </a:solidFill>
              </a:rPr>
              <a:t>признаны </a:t>
            </a:r>
            <a:r>
              <a:rPr lang="ru-RU" sz="1500" b="1" dirty="0" smtClean="0">
                <a:solidFill>
                  <a:srgbClr val="0033CC"/>
                </a:solidFill>
              </a:rPr>
              <a:t>обоснованными</a:t>
            </a:r>
            <a:endParaRPr lang="ru-RU" sz="15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10753" y="101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Результаты контроля в сфере закупок, регламентируемых Федеральным законом № 44-ФЗ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15515" y="1067544"/>
            <a:ext cx="939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2350" b="1" dirty="0" smtClean="0">
                <a:solidFill>
                  <a:srgbClr val="333399"/>
                </a:solidFill>
                <a:cs typeface="Mangal" pitchFamily="18" charset="0"/>
              </a:rPr>
              <a:t>Динамика </a:t>
            </a:r>
            <a:r>
              <a:rPr lang="ru-RU" sz="2350" b="1" dirty="0">
                <a:solidFill>
                  <a:srgbClr val="333399"/>
                </a:solidFill>
                <a:cs typeface="Mangal" pitchFamily="18" charset="0"/>
              </a:rPr>
              <a:t>рассмотрения жалоб по </a:t>
            </a:r>
            <a:r>
              <a:rPr lang="ru-RU" sz="2350" b="1" dirty="0" smtClean="0">
                <a:solidFill>
                  <a:srgbClr val="333399"/>
                </a:solidFill>
                <a:cs typeface="Mangal" pitchFamily="18" charset="0"/>
              </a:rPr>
              <a:t>Федеральному </a:t>
            </a:r>
            <a:r>
              <a:rPr lang="ru-RU" sz="2350" b="1" dirty="0">
                <a:solidFill>
                  <a:srgbClr val="333399"/>
                </a:solidFill>
                <a:cs typeface="Mangal" pitchFamily="18" charset="0"/>
              </a:rPr>
              <a:t>закону № </a:t>
            </a:r>
            <a:r>
              <a:rPr lang="ru-RU" sz="2350" b="1" dirty="0" smtClean="0">
                <a:solidFill>
                  <a:srgbClr val="333399"/>
                </a:solidFill>
                <a:cs typeface="Mangal" pitchFamily="18" charset="0"/>
              </a:rPr>
              <a:t>44-ФЗ </a:t>
            </a:r>
            <a:endParaRPr lang="ru-RU" sz="235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49529"/>
              </p:ext>
            </p:extLst>
          </p:nvPr>
        </p:nvGraphicFramePr>
        <p:xfrm>
          <a:off x="334281" y="1700808"/>
          <a:ext cx="84969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80023" y="2118325"/>
            <a:ext cx="41990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59% жалоб необоснованные, 41%-</a:t>
            </a:r>
            <a:r>
              <a:rPr lang="ru-RU" sz="1500" b="1" dirty="0" smtClean="0"/>
              <a:t>обоснованные</a:t>
            </a:r>
            <a:endParaRPr lang="ru-RU" sz="15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91680" y="3389899"/>
            <a:ext cx="41990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66% жалоб необоснованные, 34%-</a:t>
            </a:r>
            <a:r>
              <a:rPr lang="ru-RU" sz="1500" b="1" dirty="0" smtClean="0"/>
              <a:t>обоснованные</a:t>
            </a:r>
            <a:endParaRPr lang="ru-RU" sz="1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55676" y="4643236"/>
            <a:ext cx="4271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72% жалоб необоснованные, 28%-</a:t>
            </a:r>
            <a:r>
              <a:rPr lang="ru-RU" sz="1500" b="1" dirty="0" smtClean="0"/>
              <a:t>обоснованные</a:t>
            </a:r>
            <a:endParaRPr lang="ru-RU" sz="1500" b="1" dirty="0"/>
          </a:p>
        </p:txBody>
      </p:sp>
      <p:sp>
        <p:nvSpPr>
          <p:cNvPr id="21" name="TextBox 7"/>
          <p:cNvSpPr txBox="1"/>
          <p:nvPr/>
        </p:nvSpPr>
        <p:spPr>
          <a:xfrm>
            <a:off x="6579486" y="479712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smtClean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мес. </a:t>
            </a:r>
            <a:r>
              <a:rPr lang="ru-RU" sz="1600" b="1" dirty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</a:t>
            </a:r>
            <a:r>
              <a:rPr lang="ru-RU" sz="1600" b="1" dirty="0" smtClean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smtClean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  <a:r>
              <a:rPr lang="ru-RU" sz="1600" b="1" dirty="0" smtClean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b="1" dirty="0">
              <a:solidFill>
                <a:srgbClr val="48B3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615315" y="351857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b="1" dirty="0" smtClean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мес. 2017 </a:t>
            </a:r>
            <a:r>
              <a:rPr lang="ru-RU" sz="1600" b="1" dirty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smtClean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ru-RU" sz="1600" b="1" dirty="0" smtClean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ru-RU" sz="1600" b="1" dirty="0">
              <a:solidFill>
                <a:srgbClr val="48B3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6579486" y="2110631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мес. </a:t>
            </a:r>
            <a:r>
              <a:rPr lang="ru-RU" sz="1600" b="1" dirty="0" smtClean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b="1" dirty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smtClean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solidFill>
                  <a:srgbClr val="48B3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103%</a:t>
            </a:r>
            <a:endParaRPr lang="ru-RU" sz="1600" b="1" dirty="0">
              <a:solidFill>
                <a:srgbClr val="48B3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10753" y="101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Результаты контроля в сфере закупок, регламентируемых Федеральным законом № 44-ФЗ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34280" y="1050363"/>
            <a:ext cx="939653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2350" b="1" dirty="0" smtClean="0">
                <a:solidFill>
                  <a:srgbClr val="333399"/>
                </a:solidFill>
                <a:cs typeface="Mangal" pitchFamily="18" charset="0"/>
              </a:rPr>
              <a:t>Количество </a:t>
            </a:r>
            <a:r>
              <a:rPr lang="ru-RU" sz="2350" b="1" dirty="0">
                <a:solidFill>
                  <a:srgbClr val="333399"/>
                </a:solidFill>
                <a:cs typeface="Mangal" pitchFamily="18" charset="0"/>
              </a:rPr>
              <a:t>выданных предписаний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725844"/>
              </p:ext>
            </p:extLst>
          </p:nvPr>
        </p:nvGraphicFramePr>
        <p:xfrm>
          <a:off x="215515" y="1530950"/>
          <a:ext cx="8496944" cy="488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79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-33590" y="114993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Реестр недобросовестных поставщиков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231" y="836712"/>
            <a:ext cx="8478194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2350" b="1" dirty="0" smtClean="0">
                <a:solidFill>
                  <a:srgbClr val="333399"/>
                </a:solidFill>
                <a:cs typeface="Mangal" pitchFamily="18" charset="0"/>
              </a:rPr>
              <a:t>Динамика </a:t>
            </a:r>
            <a:r>
              <a:rPr lang="ru-RU" sz="2350" b="1" dirty="0">
                <a:solidFill>
                  <a:srgbClr val="333399"/>
                </a:solidFill>
                <a:cs typeface="Mangal" pitchFamily="18" charset="0"/>
              </a:rPr>
              <a:t>рассмотрения </a:t>
            </a:r>
            <a:r>
              <a:rPr lang="ru-RU" sz="2350" b="1" dirty="0" smtClean="0">
                <a:solidFill>
                  <a:srgbClr val="333399"/>
                </a:solidFill>
                <a:cs typeface="Mangal" pitchFamily="18" charset="0"/>
              </a:rPr>
              <a:t>заявлений по включению в РНП</a:t>
            </a:r>
            <a:endParaRPr lang="ru-RU" sz="2350" dirty="0"/>
          </a:p>
          <a:p>
            <a:pPr algn="ctr">
              <a:spcAft>
                <a:spcPts val="0"/>
              </a:spcAft>
              <a:buSzPct val="45000"/>
              <a:defRPr/>
            </a:pPr>
            <a:r>
              <a:rPr lang="ru-RU" sz="2800" b="1" dirty="0" smtClean="0">
                <a:solidFill>
                  <a:srgbClr val="333399"/>
                </a:solidFill>
                <a:cs typeface="Mangal" pitchFamily="18" charset="0"/>
              </a:rPr>
              <a:t> 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207046" y="1279141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indent="0" algn="ctr">
              <a:defRPr sz="1600" b="1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Times New Roman" panose="02020603050405020304" pitchFamily="18" charset="0"/>
              </a:defRPr>
            </a:lvl1pPr>
            <a:lvl2pPr indent="0">
              <a:defRPr sz="1100">
                <a:latin typeface="+mn-lt"/>
                <a:ea typeface="+mn-ea"/>
              </a:defRPr>
            </a:lvl2pPr>
            <a:lvl3pPr indent="0">
              <a:defRPr sz="1100">
                <a:latin typeface="+mn-lt"/>
                <a:ea typeface="+mn-ea"/>
              </a:defRPr>
            </a:lvl3pPr>
            <a:lvl4pPr indent="0">
              <a:defRPr sz="1100">
                <a:latin typeface="+mn-lt"/>
                <a:ea typeface="+mn-ea"/>
              </a:defRPr>
            </a:lvl4pPr>
            <a:lvl5pPr indent="0">
              <a:defRPr sz="1100">
                <a:latin typeface="+mn-lt"/>
                <a:ea typeface="+mn-ea"/>
              </a:defRPr>
            </a:lvl5pPr>
            <a:lvl6pPr indent="0">
              <a:defRPr sz="1100">
                <a:latin typeface="+mn-lt"/>
                <a:ea typeface="+mn-ea"/>
              </a:defRPr>
            </a:lvl6pPr>
            <a:lvl7pPr indent="0">
              <a:defRPr sz="1100">
                <a:latin typeface="+mn-lt"/>
                <a:ea typeface="+mn-ea"/>
              </a:defRPr>
            </a:lvl7pPr>
            <a:lvl8pPr indent="0">
              <a:defRPr sz="1100">
                <a:latin typeface="+mn-lt"/>
                <a:ea typeface="+mn-ea"/>
              </a:defRPr>
            </a:lvl8pPr>
            <a:lvl9pPr indent="0">
              <a:defRPr sz="1100">
                <a:latin typeface="+mn-lt"/>
                <a:ea typeface="+mn-ea"/>
              </a:defRPr>
            </a:lvl9pPr>
          </a:lstStyle>
          <a:p>
            <a:r>
              <a:rPr lang="ru-RU" dirty="0" smtClean="0"/>
              <a:t>69 </a:t>
            </a:r>
            <a:endParaRPr lang="ru-RU" dirty="0"/>
          </a:p>
          <a:p>
            <a:r>
              <a:rPr lang="ru-RU" dirty="0" smtClean="0"/>
              <a:t>заявлений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128081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715431"/>
              </p:ext>
            </p:extLst>
          </p:nvPr>
        </p:nvGraphicFramePr>
        <p:xfrm>
          <a:off x="504231" y="1863916"/>
          <a:ext cx="8316241" cy="4445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56844" y="127914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indent="0" algn="ctr">
              <a:defRPr sz="1600" b="1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Times New Roman" panose="02020603050405020304" pitchFamily="18" charset="0"/>
              </a:defRPr>
            </a:lvl1pPr>
            <a:lvl2pPr indent="0">
              <a:defRPr sz="1100">
                <a:latin typeface="+mn-lt"/>
                <a:ea typeface="+mn-ea"/>
              </a:defRPr>
            </a:lvl2pPr>
            <a:lvl3pPr indent="0">
              <a:defRPr sz="1100">
                <a:latin typeface="+mn-lt"/>
                <a:ea typeface="+mn-ea"/>
              </a:defRPr>
            </a:lvl3pPr>
            <a:lvl4pPr indent="0">
              <a:defRPr sz="1100">
                <a:latin typeface="+mn-lt"/>
                <a:ea typeface="+mn-ea"/>
              </a:defRPr>
            </a:lvl4pPr>
            <a:lvl5pPr indent="0">
              <a:defRPr sz="1100">
                <a:latin typeface="+mn-lt"/>
                <a:ea typeface="+mn-ea"/>
              </a:defRPr>
            </a:lvl5pPr>
            <a:lvl6pPr indent="0">
              <a:defRPr sz="1100">
                <a:latin typeface="+mn-lt"/>
                <a:ea typeface="+mn-ea"/>
              </a:defRPr>
            </a:lvl6pPr>
            <a:lvl7pPr indent="0">
              <a:defRPr sz="1100">
                <a:latin typeface="+mn-lt"/>
                <a:ea typeface="+mn-ea"/>
              </a:defRPr>
            </a:lvl7pPr>
            <a:lvl8pPr indent="0">
              <a:defRPr sz="1100">
                <a:latin typeface="+mn-lt"/>
                <a:ea typeface="+mn-ea"/>
              </a:defRPr>
            </a:lvl8pPr>
            <a:lvl9pPr indent="0">
              <a:defRPr sz="1100">
                <a:latin typeface="+mn-lt"/>
                <a:ea typeface="+mn-ea"/>
              </a:defRPr>
            </a:lvl9pPr>
          </a:lstStyle>
          <a:p>
            <a:r>
              <a:rPr lang="ru-RU" dirty="0" smtClean="0"/>
              <a:t>65 </a:t>
            </a:r>
            <a:endParaRPr lang="ru-RU" dirty="0"/>
          </a:p>
          <a:p>
            <a:r>
              <a:rPr lang="ru-RU" dirty="0" smtClean="0"/>
              <a:t>заявлений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41457" y="1721570"/>
            <a:ext cx="225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indent="0" algn="ctr">
              <a:defRPr sz="1600" b="1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Times New Roman" panose="02020603050405020304" pitchFamily="18" charset="0"/>
              </a:defRPr>
            </a:lvl1pPr>
            <a:lvl2pPr indent="0">
              <a:defRPr sz="1100">
                <a:latin typeface="+mn-lt"/>
                <a:ea typeface="+mn-ea"/>
              </a:defRPr>
            </a:lvl2pPr>
            <a:lvl3pPr indent="0">
              <a:defRPr sz="1100">
                <a:latin typeface="+mn-lt"/>
                <a:ea typeface="+mn-ea"/>
              </a:defRPr>
            </a:lvl3pPr>
            <a:lvl4pPr indent="0">
              <a:defRPr sz="1100">
                <a:latin typeface="+mn-lt"/>
                <a:ea typeface="+mn-ea"/>
              </a:defRPr>
            </a:lvl4pPr>
            <a:lvl5pPr indent="0">
              <a:defRPr sz="1100">
                <a:latin typeface="+mn-lt"/>
                <a:ea typeface="+mn-ea"/>
              </a:defRPr>
            </a:lvl5pPr>
            <a:lvl6pPr indent="0">
              <a:defRPr sz="1100">
                <a:latin typeface="+mn-lt"/>
                <a:ea typeface="+mn-ea"/>
              </a:defRPr>
            </a:lvl6pPr>
            <a:lvl7pPr indent="0">
              <a:defRPr sz="1100">
                <a:latin typeface="+mn-lt"/>
                <a:ea typeface="+mn-ea"/>
              </a:defRPr>
            </a:lvl7pPr>
            <a:lvl8pPr indent="0">
              <a:defRPr sz="1100">
                <a:latin typeface="+mn-lt"/>
                <a:ea typeface="+mn-ea"/>
              </a:defRPr>
            </a:lvl8pPr>
            <a:lvl9pPr indent="0">
              <a:defRPr sz="1100">
                <a:latin typeface="+mn-lt"/>
                <a:ea typeface="+mn-ea"/>
              </a:defRPr>
            </a:lvl9pPr>
          </a:lstStyle>
          <a:p>
            <a:r>
              <a:rPr lang="ru-RU" dirty="0" smtClean="0"/>
              <a:t>Кроме того, 2-на рассмотрении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6"/>
          <p:cNvSpPr>
            <a:spLocks noChangeArrowheads="1"/>
          </p:cNvSpPr>
          <p:nvPr/>
        </p:nvSpPr>
        <p:spPr bwMode="auto">
          <a:xfrm>
            <a:off x="1260475" y="2132856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sz="2000" b="1" dirty="0">
                <a:solidFill>
                  <a:srgbClr val="008080"/>
                </a:solidFill>
              </a:rPr>
              <a:t>УПРАВЛЕНИЕ ФЕДЕРАЛЬНОЙ АНТИМОНОПОЛЬНОЙ СЛУЖБЫ ПО </a:t>
            </a:r>
            <a:r>
              <a:rPr lang="ru-RU" altLang="ru-RU" sz="2000" b="1" dirty="0" smtClean="0">
                <a:solidFill>
                  <a:srgbClr val="008080"/>
                </a:solidFill>
              </a:rPr>
              <a:t>ТОМСКОЙ </a:t>
            </a:r>
            <a:r>
              <a:rPr lang="ru-RU" altLang="ru-RU" sz="2000" b="1" dirty="0">
                <a:solidFill>
                  <a:srgbClr val="008080"/>
                </a:solidFill>
              </a:rPr>
              <a:t>ОБЛАСТИ</a:t>
            </a:r>
            <a:endParaRPr lang="en-US" altLang="ru-RU" sz="2000" b="1" dirty="0">
              <a:solidFill>
                <a:srgbClr val="008080"/>
              </a:solidFill>
            </a:endParaRPr>
          </a:p>
        </p:txBody>
      </p:sp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179512" y="2708275"/>
            <a:ext cx="8856984" cy="266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1600" b="1" dirty="0">
              <a:solidFill>
                <a:srgbClr val="333399"/>
              </a:solidFill>
            </a:endParaRPr>
          </a:p>
          <a:p>
            <a:endParaRPr lang="ru-RU" altLang="ru-RU" sz="1600" b="1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z="1600" b="1" dirty="0">
              <a:solidFill>
                <a:srgbClr val="333399"/>
              </a:solidFill>
            </a:endParaRPr>
          </a:p>
          <a:p>
            <a:pPr algn="ctr">
              <a:spcAft>
                <a:spcPts val="500"/>
              </a:spcAft>
            </a:pPr>
            <a:r>
              <a:rPr lang="ru-RU" altLang="ru-RU" sz="22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Правоприменительная практика </a:t>
            </a:r>
            <a:r>
              <a:rPr lang="ru-RU" altLang="ru-RU" sz="2200" b="1" dirty="0">
                <a:solidFill>
                  <a:srgbClr val="333399"/>
                </a:solidFill>
                <a:cs typeface="Times New Roman" panose="02020603050405020304" pitchFamily="18" charset="0"/>
              </a:rPr>
              <a:t>Управления Федеральной антимонопольной службы </a:t>
            </a:r>
            <a:r>
              <a:rPr lang="ru-RU" altLang="ru-RU" sz="22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по </a:t>
            </a:r>
            <a:r>
              <a:rPr lang="ru-RU" altLang="ru-RU" sz="2200" b="1" dirty="0">
                <a:solidFill>
                  <a:srgbClr val="333399"/>
                </a:solidFill>
                <a:cs typeface="Times New Roman" panose="02020603050405020304" pitchFamily="18" charset="0"/>
              </a:rPr>
              <a:t>Томской области</a:t>
            </a:r>
          </a:p>
          <a:p>
            <a:pPr algn="ctr">
              <a:spcAft>
                <a:spcPts val="500"/>
              </a:spcAft>
            </a:pPr>
            <a:endParaRPr lang="ru-RU" altLang="ru-RU" sz="2200" b="1" dirty="0" smtClean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ru-RU" altLang="ru-RU" sz="2200" b="1" u="sng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в </a:t>
            </a:r>
            <a:r>
              <a:rPr lang="en-US" altLang="ru-RU" sz="2200" b="1" u="sng" dirty="0">
                <a:solidFill>
                  <a:srgbClr val="333399"/>
                </a:solidFill>
                <a:cs typeface="Times New Roman" panose="02020603050405020304" pitchFamily="18" charset="0"/>
              </a:rPr>
              <a:t>III</a:t>
            </a:r>
            <a:r>
              <a:rPr lang="ru-RU" altLang="ru-RU" sz="2200" b="1" u="sng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квартале 2018 г.</a:t>
            </a:r>
          </a:p>
          <a:p>
            <a:pPr>
              <a:spcAft>
                <a:spcPts val="500"/>
              </a:spcAft>
            </a:pPr>
            <a:endParaRPr lang="ru-RU" altLang="ru-RU" sz="2000" b="1" dirty="0" smtClean="0">
              <a:solidFill>
                <a:srgbClr val="008080"/>
              </a:solidFill>
              <a:latin typeface="Arial" pitchFamily="34" charset="0"/>
            </a:endParaRPr>
          </a:p>
          <a:p>
            <a:pPr>
              <a:spcAft>
                <a:spcPts val="500"/>
              </a:spcAft>
            </a:pPr>
            <a:endParaRPr lang="ru-RU" altLang="ru-RU" sz="2000" b="1" dirty="0" smtClean="0">
              <a:solidFill>
                <a:srgbClr val="008080"/>
              </a:solidFill>
              <a:latin typeface="Arial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altLang="ru-RU" sz="1800" b="1" dirty="0" smtClean="0">
                <a:solidFill>
                  <a:srgbClr val="008080"/>
                </a:solidFill>
                <a:cs typeface="Times New Roman" panose="02020603050405020304" pitchFamily="18" charset="0"/>
              </a:rPr>
              <a:t>Руководитель Томского УФАС </a:t>
            </a:r>
            <a:r>
              <a:rPr lang="ru-RU" altLang="ru-RU" sz="1800" b="1" dirty="0">
                <a:solidFill>
                  <a:srgbClr val="008080"/>
                </a:solidFill>
                <a:cs typeface="Times New Roman" panose="02020603050405020304" pitchFamily="18" charset="0"/>
              </a:rPr>
              <a:t>России</a:t>
            </a:r>
          </a:p>
          <a:p>
            <a:pPr algn="r">
              <a:spcAft>
                <a:spcPts val="0"/>
              </a:spcAft>
            </a:pPr>
            <a:r>
              <a:rPr lang="ru-RU" altLang="ru-RU" sz="1800" b="1" dirty="0" smtClean="0">
                <a:solidFill>
                  <a:srgbClr val="008080"/>
                </a:solidFill>
                <a:cs typeface="Times New Roman" panose="02020603050405020304" pitchFamily="18" charset="0"/>
              </a:rPr>
              <a:t>В.И. Шевченко</a:t>
            </a:r>
            <a:endParaRPr lang="ru-RU" altLang="ru-RU" sz="1800" b="1" dirty="0">
              <a:solidFill>
                <a:srgbClr val="008080"/>
              </a:solidFill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altLang="ru-RU" sz="1800" b="1" dirty="0" smtClean="0">
                <a:solidFill>
                  <a:srgbClr val="008080"/>
                </a:solidFill>
                <a:cs typeface="Times New Roman" panose="02020603050405020304" pitchFamily="18" charset="0"/>
              </a:rPr>
              <a:t>г</a:t>
            </a:r>
            <a:r>
              <a:rPr lang="ru-RU" altLang="ru-RU" sz="1800" b="1" dirty="0">
                <a:solidFill>
                  <a:srgbClr val="00808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1800" b="1" dirty="0" smtClean="0">
                <a:solidFill>
                  <a:srgbClr val="008080"/>
                </a:solidFill>
                <a:cs typeface="Times New Roman" panose="02020603050405020304" pitchFamily="18" charset="0"/>
              </a:rPr>
              <a:t>Томск, 14 сентября 2018 </a:t>
            </a:r>
            <a:r>
              <a:rPr lang="ru-RU" altLang="ru-RU" sz="1800" b="1" dirty="0">
                <a:solidFill>
                  <a:srgbClr val="008080"/>
                </a:solidFill>
                <a:cs typeface="Times New Roman" panose="02020603050405020304" pitchFamily="18" charset="0"/>
              </a:rPr>
              <a:t>г.</a:t>
            </a:r>
          </a:p>
          <a:p>
            <a:endParaRPr lang="ru-RU" altLang="ru-RU" sz="3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0" y="116632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lvl="0" algn="r">
              <a:lnSpc>
                <a:spcPts val="2200"/>
              </a:lnSpc>
              <a:buSzPct val="45000"/>
            </a:pP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Контроль </a:t>
            </a:r>
            <a:r>
              <a:rPr lang="ru-RU" sz="2400" b="1" kern="0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за соблюдением </a:t>
            </a: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Федерального закона </a:t>
            </a:r>
            <a:r>
              <a:rPr lang="ru-RU" sz="2400" b="1" kern="0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№ 44-ФЗ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57" y="963237"/>
            <a:ext cx="8136904" cy="65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lvl="0" algn="r">
              <a:lnSpc>
                <a:spcPts val="2200"/>
              </a:lnSpc>
              <a:buSzPct val="45000"/>
              <a:defRPr sz="2400" b="1" kern="0">
                <a:solidFill>
                  <a:srgbClr val="333399">
                    <a:lumMod val="75000"/>
                  </a:srgbClr>
                </a:solidFill>
              </a:defRPr>
            </a:lvl1pPr>
            <a:lvl2pPr algn="ctr"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/>
              <a:t>Наиболее распространенные нарушения законодательства о контрактной </a:t>
            </a:r>
            <a:r>
              <a:rPr lang="ru-RU" dirty="0" smtClean="0"/>
              <a:t>системе: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127" y="1556792"/>
            <a:ext cx="8964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200" dirty="0" smtClean="0">
                <a:solidFill>
                  <a:srgbClr val="0033CC"/>
                </a:solidFill>
              </a:rPr>
              <a:t>нарушение </a:t>
            </a:r>
            <a:r>
              <a:rPr lang="ru-RU" sz="2200" dirty="0">
                <a:solidFill>
                  <a:srgbClr val="0033CC"/>
                </a:solidFill>
              </a:rPr>
              <a:t>правил описания объекта </a:t>
            </a:r>
            <a:r>
              <a:rPr lang="ru-RU" sz="2200" dirty="0" smtClean="0">
                <a:solidFill>
                  <a:srgbClr val="0033CC"/>
                </a:solidFill>
              </a:rPr>
              <a:t>закупки;</a:t>
            </a:r>
          </a:p>
          <a:p>
            <a:pPr marL="342900" indent="-342900" algn="ctr">
              <a:buFontTx/>
              <a:buChar char="-"/>
            </a:pPr>
            <a:r>
              <a:rPr lang="ru-RU" sz="2200" dirty="0">
                <a:solidFill>
                  <a:srgbClr val="0033CC"/>
                </a:solidFill>
              </a:rPr>
              <a:t> установление дополнительных неправомерных требований к участникам закупки либо </a:t>
            </a:r>
            <a:r>
              <a:rPr lang="ru-RU" sz="2200" dirty="0" err="1">
                <a:solidFill>
                  <a:srgbClr val="0033CC"/>
                </a:solidFill>
              </a:rPr>
              <a:t>неустановление</a:t>
            </a:r>
            <a:r>
              <a:rPr lang="ru-RU" sz="2200" dirty="0">
                <a:solidFill>
                  <a:srgbClr val="0033CC"/>
                </a:solidFill>
              </a:rPr>
              <a:t> требований к участникам закупки в соответствии с </a:t>
            </a:r>
            <a:r>
              <a:rPr lang="ru-RU" sz="2200" dirty="0" smtClean="0">
                <a:solidFill>
                  <a:srgbClr val="0033CC"/>
                </a:solidFill>
              </a:rPr>
              <a:t>законодательством;</a:t>
            </a:r>
          </a:p>
          <a:p>
            <a:pPr marL="342900" indent="-342900" algn="ctr">
              <a:buFontTx/>
              <a:buChar char="-"/>
            </a:pPr>
            <a:r>
              <a:rPr lang="ru-RU" sz="2200" dirty="0">
                <a:solidFill>
                  <a:srgbClr val="0033CC"/>
                </a:solidFill>
              </a:rPr>
              <a:t>сокращение сроков подачи </a:t>
            </a:r>
            <a:r>
              <a:rPr lang="ru-RU" sz="2200" dirty="0" smtClean="0">
                <a:solidFill>
                  <a:srgbClr val="0033CC"/>
                </a:solidFill>
              </a:rPr>
              <a:t>заявок;</a:t>
            </a:r>
          </a:p>
          <a:p>
            <a:pPr marL="342900" indent="-342900" algn="ctr">
              <a:buFontTx/>
              <a:buChar char="-"/>
            </a:pPr>
            <a:r>
              <a:rPr lang="ru-RU" sz="2200" dirty="0">
                <a:solidFill>
                  <a:srgbClr val="0033CC"/>
                </a:solidFill>
              </a:rPr>
              <a:t>установление в проектах контрактов ответственности сторон </a:t>
            </a:r>
            <a:r>
              <a:rPr lang="ru-RU" sz="2200" dirty="0" smtClean="0">
                <a:solidFill>
                  <a:srgbClr val="0033CC"/>
                </a:solidFill>
              </a:rPr>
              <a:t>по </a:t>
            </a:r>
            <a:r>
              <a:rPr lang="ru-RU" sz="2200" dirty="0">
                <a:solidFill>
                  <a:srgbClr val="0033CC"/>
                </a:solidFill>
              </a:rPr>
              <a:t>Постановлению Правительства РФ от 25.11.2013 № </a:t>
            </a:r>
            <a:r>
              <a:rPr lang="ru-RU" sz="2200" dirty="0" smtClean="0">
                <a:solidFill>
                  <a:srgbClr val="0033CC"/>
                </a:solidFill>
              </a:rPr>
              <a:t>1063</a:t>
            </a:r>
            <a:r>
              <a:rPr lang="ru-RU" sz="2200" dirty="0">
                <a:solidFill>
                  <a:srgbClr val="0033CC"/>
                </a:solidFill>
              </a:rPr>
              <a:t>, которое </a:t>
            </a:r>
            <a:r>
              <a:rPr lang="ru-RU" sz="2200" dirty="0" smtClean="0">
                <a:solidFill>
                  <a:srgbClr val="0033CC"/>
                </a:solidFill>
              </a:rPr>
              <a:t>с </a:t>
            </a:r>
            <a:r>
              <a:rPr lang="ru-RU" sz="2200" dirty="0">
                <a:solidFill>
                  <a:srgbClr val="0033CC"/>
                </a:solidFill>
              </a:rPr>
              <a:t>08.09.2017 утратило </a:t>
            </a:r>
            <a:r>
              <a:rPr lang="ru-RU" sz="2200" dirty="0" smtClean="0">
                <a:solidFill>
                  <a:srgbClr val="0033CC"/>
                </a:solidFill>
              </a:rPr>
              <a:t>свою силу;</a:t>
            </a:r>
          </a:p>
          <a:p>
            <a:pPr marL="342900" indent="-342900" algn="ctr">
              <a:buFontTx/>
              <a:buChar char="-"/>
            </a:pPr>
            <a:endParaRPr lang="ru-RU" sz="2200" dirty="0">
              <a:solidFill>
                <a:srgbClr val="0033CC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46086"/>
            <a:ext cx="3405528" cy="2188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156" y="4204070"/>
            <a:ext cx="54099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200" dirty="0">
                <a:solidFill>
                  <a:srgbClr val="0033CC"/>
                </a:solidFill>
              </a:rPr>
              <a:t>нарушение положений ст</a:t>
            </a:r>
            <a:r>
              <a:rPr lang="ru-RU" sz="2200" dirty="0" smtClean="0">
                <a:solidFill>
                  <a:srgbClr val="0033CC"/>
                </a:solidFill>
              </a:rPr>
              <a:t>. 30 </a:t>
            </a:r>
            <a:r>
              <a:rPr lang="ru-RU" sz="2200" dirty="0">
                <a:solidFill>
                  <a:srgbClr val="0033CC"/>
                </a:solidFill>
              </a:rPr>
              <a:t>Закона </a:t>
            </a:r>
            <a:r>
              <a:rPr lang="ru-RU" sz="2200" dirty="0" smtClean="0">
                <a:solidFill>
                  <a:srgbClr val="0033CC"/>
                </a:solidFill>
              </a:rPr>
              <a:t>44-ФЗ;</a:t>
            </a:r>
          </a:p>
          <a:p>
            <a:pPr marL="342900" indent="-342900" algn="ctr">
              <a:buFontTx/>
              <a:buChar char="-"/>
            </a:pPr>
            <a:r>
              <a:rPr lang="ru-RU" sz="2200" dirty="0">
                <a:solidFill>
                  <a:srgbClr val="0033CC"/>
                </a:solidFill>
              </a:rPr>
              <a:t>нарушение ст</a:t>
            </a:r>
            <a:r>
              <a:rPr lang="ru-RU" sz="2200" dirty="0" smtClean="0">
                <a:solidFill>
                  <a:srgbClr val="0033CC"/>
                </a:solidFill>
              </a:rPr>
              <a:t>. 65 </a:t>
            </a:r>
            <a:r>
              <a:rPr lang="ru-RU" sz="2200" dirty="0">
                <a:solidFill>
                  <a:srgbClr val="0033CC"/>
                </a:solidFill>
              </a:rPr>
              <a:t>Закона 44-ФЗ в части неверного установления дат начала и окончания срока предоставления участникам </a:t>
            </a:r>
            <a:r>
              <a:rPr lang="ru-RU" sz="2200" dirty="0" smtClean="0">
                <a:solidFill>
                  <a:srgbClr val="0033CC"/>
                </a:solidFill>
              </a:rPr>
              <a:t>ЭА </a:t>
            </a:r>
            <a:r>
              <a:rPr lang="ru-RU" sz="2200" dirty="0">
                <a:solidFill>
                  <a:srgbClr val="0033CC"/>
                </a:solidFill>
              </a:rPr>
              <a:t>разъяснений положений документации о таком </a:t>
            </a:r>
            <a:r>
              <a:rPr lang="ru-RU" sz="2200" dirty="0" smtClean="0">
                <a:solidFill>
                  <a:srgbClr val="0033CC"/>
                </a:solidFill>
              </a:rPr>
              <a:t>аукционе.</a:t>
            </a:r>
            <a:endParaRPr lang="ru-RU" sz="2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3568" y="1264965"/>
            <a:ext cx="7958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333399"/>
                </a:solidFill>
                <a:cs typeface="Times New Roman" panose="02020603050405020304" pitchFamily="18" charset="0"/>
              </a:rPr>
              <a:t>СПАСИБО ЗА ВНИМАНИЕ!</a:t>
            </a:r>
            <a:r>
              <a:rPr lang="en-US" sz="2000" b="1" dirty="0">
                <a:solidFill>
                  <a:srgbClr val="333399"/>
                </a:solidFill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333399"/>
                </a:solidFill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80965"/>
            <a:ext cx="3498304" cy="41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6"/>
          <p:cNvSpPr>
            <a:spLocks noChangeArrowheads="1"/>
          </p:cNvSpPr>
          <p:nvPr/>
        </p:nvSpPr>
        <p:spPr bwMode="auto">
          <a:xfrm>
            <a:off x="1260475" y="62068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sz="2000" b="1" dirty="0">
                <a:solidFill>
                  <a:schemeClr val="accent2"/>
                </a:solidFill>
              </a:rPr>
              <a:t>УПРАВЛЕНИЕ ФЕДЕРАЛЬНОЙ АНТИМОНОПОЛЬНОЙ СЛУЖБЫ ПО 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ТОМСКОЙ </a:t>
            </a:r>
            <a:r>
              <a:rPr lang="ru-RU" altLang="ru-RU" sz="2000" b="1" dirty="0">
                <a:solidFill>
                  <a:schemeClr val="accent2"/>
                </a:solidFill>
              </a:rPr>
              <a:t>ОБЛАСТИ</a:t>
            </a:r>
            <a:endParaRPr lang="en-US" altLang="ru-RU" sz="2000" b="1" dirty="0">
              <a:solidFill>
                <a:schemeClr val="accent2"/>
              </a:solidFill>
            </a:endParaRPr>
          </a:p>
        </p:txBody>
      </p:sp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210162" y="2534936"/>
            <a:ext cx="8856984" cy="266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500"/>
              </a:spcAft>
            </a:pPr>
            <a:r>
              <a:rPr lang="ru-RU" altLang="ru-RU" sz="22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Деятельность </a:t>
            </a:r>
            <a:r>
              <a:rPr lang="ru-RU" altLang="ru-RU" sz="2200" b="1" dirty="0">
                <a:solidFill>
                  <a:srgbClr val="333399"/>
                </a:solidFill>
                <a:cs typeface="Times New Roman" panose="02020603050405020304" pitchFamily="18" charset="0"/>
              </a:rPr>
              <a:t>Томского УФАС России направлена на пресечение </a:t>
            </a:r>
            <a:r>
              <a:rPr lang="ru-RU" altLang="ru-RU" sz="2200" b="1" dirty="0" err="1">
                <a:solidFill>
                  <a:srgbClr val="333399"/>
                </a:solidFill>
                <a:cs typeface="Times New Roman" panose="02020603050405020304" pitchFamily="18" charset="0"/>
              </a:rPr>
              <a:t>антиконкурентного</a:t>
            </a:r>
            <a:r>
              <a:rPr lang="ru-RU" altLang="ru-RU" sz="2200" b="1" dirty="0">
                <a:solidFill>
                  <a:srgbClr val="333399"/>
                </a:solidFill>
                <a:cs typeface="Times New Roman" panose="02020603050405020304" pitchFamily="18" charset="0"/>
              </a:rPr>
              <a:t> поведения отдельных хозяйствующих субъектов на товарных и финансовых рынках, в том числе на снижение уровня недобросовестной конкуренции, предупреждение и пресечение злоупотреблений доминирующим положением, соглашений и согласованных действий, ограничивающих конкуренцию (картельных сговоров</a:t>
            </a:r>
            <a:r>
              <a:rPr lang="ru-RU" altLang="ru-RU" sz="22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). </a:t>
            </a:r>
          </a:p>
          <a:p>
            <a:pPr algn="ctr">
              <a:spcAft>
                <a:spcPts val="500"/>
              </a:spcAft>
            </a:pPr>
            <a:r>
              <a:rPr lang="ru-RU" altLang="ru-RU" sz="22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Немаловажным </a:t>
            </a:r>
            <a:r>
              <a:rPr lang="ru-RU" altLang="ru-RU" sz="2200" b="1" dirty="0">
                <a:solidFill>
                  <a:srgbClr val="333399"/>
                </a:solidFill>
                <a:cs typeface="Times New Roman" panose="02020603050405020304" pitchFamily="18" charset="0"/>
              </a:rPr>
              <a:t>для антимонопольного органа является  и контроль за органами власти в целях предотвращения создания административных барьеров для осуществления предпринимательской деятельности</a:t>
            </a:r>
            <a:endParaRPr lang="ru-RU" altLang="ru-RU" sz="2000" b="1" dirty="0" smtClean="0">
              <a:solidFill>
                <a:srgbClr val="008080"/>
              </a:solidFill>
              <a:latin typeface="Arial" pitchFamily="34" charset="0"/>
            </a:endParaRPr>
          </a:p>
          <a:p>
            <a:pPr>
              <a:spcAft>
                <a:spcPts val="500"/>
              </a:spcAft>
            </a:pPr>
            <a:endParaRPr lang="ru-RU" altLang="ru-RU" sz="2000" b="1" dirty="0" smtClean="0">
              <a:solidFill>
                <a:srgbClr val="008080"/>
              </a:solidFill>
              <a:latin typeface="Arial" pitchFamily="34" charset="0"/>
            </a:endParaRPr>
          </a:p>
          <a:p>
            <a:endParaRPr lang="ru-RU" altLang="ru-RU" sz="3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10753" y="101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Результаты контроля за соблюдением </a:t>
            </a:r>
          </a:p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антимонопольного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законодательства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33" y="804475"/>
            <a:ext cx="898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2800" b="1" dirty="0" smtClean="0">
                <a:solidFill>
                  <a:srgbClr val="333399"/>
                </a:solidFill>
                <a:cs typeface="Mangal" pitchFamily="18" charset="0"/>
              </a:rPr>
              <a:t>Количество выданных предупреждений </a:t>
            </a:r>
          </a:p>
          <a:p>
            <a:pPr algn="ctr">
              <a:spcAft>
                <a:spcPts val="0"/>
              </a:spcAft>
              <a:buSzPct val="45000"/>
              <a:defRPr/>
            </a:pPr>
            <a:r>
              <a:rPr lang="ru-RU" sz="2800" b="1" dirty="0" smtClean="0">
                <a:solidFill>
                  <a:srgbClr val="333399"/>
                </a:solidFill>
                <a:cs typeface="Mangal" pitchFamily="18" charset="0"/>
              </a:rPr>
              <a:t>за 8 месяцев 2018 года и аналогичный период 2017 г.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708454"/>
            <a:ext cx="3312368" cy="1456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Исполнено</a:t>
            </a:r>
            <a:r>
              <a:rPr lang="ru-RU" sz="2400" u="sng" dirty="0" smtClean="0">
                <a:solidFill>
                  <a:srgbClr val="333399"/>
                </a:solidFill>
                <a:latin typeface="+mj-lt"/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rgbClr val="333399"/>
                </a:solidFill>
                <a:latin typeface="+mj-lt"/>
              </a:rPr>
              <a:t>36</a:t>
            </a:r>
            <a:r>
              <a:rPr lang="ru-RU" sz="2400" dirty="0" smtClean="0">
                <a:solidFill>
                  <a:srgbClr val="333399"/>
                </a:solidFill>
                <a:latin typeface="+mj-lt"/>
              </a:rPr>
              <a:t> предупреждений, </a:t>
            </a:r>
          </a:p>
          <a:p>
            <a:pPr algn="ctr"/>
            <a:r>
              <a:rPr lang="ru-RU" sz="2400" dirty="0" smtClean="0">
                <a:solidFill>
                  <a:srgbClr val="333399"/>
                </a:solidFill>
                <a:latin typeface="+mj-lt"/>
              </a:rPr>
              <a:t>В стадии исполнения: 1</a:t>
            </a:r>
            <a:endParaRPr lang="ru-RU" sz="240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583668" y="3717032"/>
            <a:ext cx="1296144" cy="88790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416191" y="3719219"/>
            <a:ext cx="988087" cy="67187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894011" y="2035078"/>
            <a:ext cx="4032448" cy="1077218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b="1" u="sng" dirty="0" smtClean="0">
                <a:solidFill>
                  <a:schemeClr val="tx1"/>
                </a:solidFill>
              </a:rPr>
              <a:t>28 предупреждений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 ст.15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Закона о защите конкуренции 135-ФЗ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54051" y="4509120"/>
            <a:ext cx="3312368" cy="1456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solidFill>
                  <a:srgbClr val="333399"/>
                </a:solidFill>
              </a:rPr>
              <a:t>Исполнено:</a:t>
            </a:r>
          </a:p>
          <a:p>
            <a:pPr algn="ctr"/>
            <a:r>
              <a:rPr lang="ru-RU" sz="2400" b="1" dirty="0" smtClean="0">
                <a:solidFill>
                  <a:srgbClr val="333399"/>
                </a:solidFill>
              </a:rPr>
              <a:t>20</a:t>
            </a:r>
            <a:r>
              <a:rPr lang="ru-RU" sz="2400" dirty="0" smtClean="0">
                <a:solidFill>
                  <a:srgbClr val="333399"/>
                </a:solidFill>
              </a:rPr>
              <a:t> предупреждений, </a:t>
            </a:r>
          </a:p>
          <a:p>
            <a:pPr algn="ctr"/>
            <a:r>
              <a:rPr lang="ru-RU" sz="2400" dirty="0" smtClean="0">
                <a:solidFill>
                  <a:srgbClr val="333399"/>
                </a:solidFill>
              </a:rPr>
              <a:t>В стадии исполнения: 7</a:t>
            </a:r>
            <a:endParaRPr lang="ru-RU" sz="2400" dirty="0">
              <a:solidFill>
                <a:srgbClr val="333399"/>
              </a:solidFill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23528" y="2035078"/>
            <a:ext cx="4032448" cy="1077218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b="1" u="sng" dirty="0" smtClean="0">
                <a:solidFill>
                  <a:schemeClr val="tx1"/>
                </a:solidFill>
              </a:rPr>
              <a:t>37 предупреждений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 ст.15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Закона о защите конкуренции 135-ФЗ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562" y="3141161"/>
            <a:ext cx="2776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2800" b="1" dirty="0" smtClean="0">
                <a:solidFill>
                  <a:srgbClr val="008080"/>
                </a:solidFill>
                <a:cs typeface="Mangal" pitchFamily="18" charset="0"/>
              </a:rPr>
              <a:t>8 мес. 2017 года</a:t>
            </a:r>
            <a:endParaRPr lang="ru-RU" sz="2800" dirty="0">
              <a:solidFill>
                <a:srgbClr val="008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3181870"/>
            <a:ext cx="2776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2800" b="1" dirty="0" smtClean="0">
                <a:solidFill>
                  <a:srgbClr val="008080"/>
                </a:solidFill>
                <a:cs typeface="Mangal" pitchFamily="18" charset="0"/>
              </a:rPr>
              <a:t>8 мес. 2018 года</a:t>
            </a:r>
            <a:endParaRPr lang="ru-RU" sz="2800" dirty="0">
              <a:solidFill>
                <a:srgbClr val="00808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54051" y="6093296"/>
            <a:ext cx="3312368" cy="432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solidFill>
                  <a:srgbClr val="D60093"/>
                </a:solidFill>
              </a:rPr>
              <a:t>Возбуждено дело: 1</a:t>
            </a:r>
            <a:endParaRPr lang="ru-RU" sz="24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0" y="116632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lvl="0" algn="r">
              <a:lnSpc>
                <a:spcPts val="2200"/>
              </a:lnSpc>
              <a:buSzPct val="45000"/>
            </a:pP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Примеры дел </a:t>
            </a:r>
            <a:r>
              <a:rPr lang="ru-RU" sz="2400" b="1" kern="0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по </a:t>
            </a: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Федеральному закону №135-ФЗ</a:t>
            </a:r>
            <a:endParaRPr lang="ru-RU" sz="2400" b="1" kern="0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555" y="836712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21 и 22 июня 2018 года антимонопольный орган предупредил администрации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Новокривошеинского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Кривошеинского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 Красноярского и Петровского сельских поселений о необходимости соблюдения требований антимонопольного законодательства при осуществлении закупок, о недопустимости искусственного дробления закупок на суммы менее 100 тысяч рублей с целью ухода от конкурсных процедур.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516" y="2636912"/>
            <a:ext cx="86370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19 января 2017 года Администрация </a:t>
            </a:r>
            <a:r>
              <a:rPr lang="ru-RU" sz="2000" dirty="0" err="1"/>
              <a:t>Новокривошеинского</a:t>
            </a:r>
            <a:r>
              <a:rPr lang="ru-RU" sz="2000" dirty="0"/>
              <a:t> сельского поселения в соответствии с </a:t>
            </a:r>
            <a:r>
              <a:rPr lang="ru-RU" sz="2000" dirty="0" smtClean="0"/>
              <a:t>п. </a:t>
            </a:r>
            <a:r>
              <a:rPr lang="ru-RU" sz="2000" dirty="0"/>
              <a:t>4 </a:t>
            </a:r>
            <a:r>
              <a:rPr lang="ru-RU" sz="2000" dirty="0" smtClean="0"/>
              <a:t>ч.1 ст. </a:t>
            </a:r>
            <a:r>
              <a:rPr lang="ru-RU" sz="2000" dirty="0"/>
              <a:t>93 Федерального закона «О контрактной системе в сфере закупок товаров, работ, услуг для обеспечения государственных и муниципальных </a:t>
            </a:r>
            <a:r>
              <a:rPr lang="ru-RU" sz="2000" dirty="0" smtClean="0"/>
              <a:t>нужд» </a:t>
            </a:r>
            <a:r>
              <a:rPr lang="ru-RU" sz="2000" dirty="0"/>
              <a:t>заключила муниципальный контракт с </a:t>
            </a:r>
            <a:r>
              <a:rPr lang="ru-RU" sz="2000" dirty="0" smtClean="0"/>
              <a:t>ИП </a:t>
            </a:r>
            <a:r>
              <a:rPr lang="ru-RU" sz="2000" dirty="0"/>
              <a:t>К., носящим ту же фамилию, что и глава поселения. </a:t>
            </a:r>
            <a:endParaRPr lang="ru-RU" sz="2000" dirty="0" smtClean="0"/>
          </a:p>
          <a:p>
            <a:pPr algn="ctr"/>
            <a:r>
              <a:rPr lang="ru-RU" sz="2000" dirty="0" smtClean="0"/>
              <a:t>Предмет </a:t>
            </a:r>
            <a:r>
              <a:rPr lang="ru-RU" sz="2000" dirty="0"/>
              <a:t>контракта - выполнение работ по очистке дорог от снега в с. </a:t>
            </a:r>
            <a:r>
              <a:rPr lang="ru-RU" sz="2000" dirty="0" err="1"/>
              <a:t>Новокривошеино</a:t>
            </a:r>
            <a:r>
              <a:rPr lang="ru-RU" sz="2000" dirty="0"/>
              <a:t> и с. Малиновка, цена контракта 99 </a:t>
            </a:r>
            <a:r>
              <a:rPr lang="ru-RU" sz="2000" dirty="0" smtClean="0"/>
              <a:t>450 руб. </a:t>
            </a:r>
          </a:p>
          <a:p>
            <a:pPr algn="ctr"/>
            <a:r>
              <a:rPr lang="ru-RU" sz="2000" dirty="0" smtClean="0"/>
              <a:t>По </a:t>
            </a:r>
            <a:r>
              <a:rPr lang="ru-RU" sz="2000" dirty="0"/>
              <a:t>тем же основаниям Администрация 1 февраля, 24 марта, 13 ноября, 28 ноября, 8 декабря 2017 года заключила еще пять муниципальных контрактов с тем же предпринимателем, предметом которых также являлись работы по очистке дорог от снега в с. </a:t>
            </a:r>
            <a:r>
              <a:rPr lang="ru-RU" sz="2000" dirty="0" err="1"/>
              <a:t>Новокривошеино</a:t>
            </a:r>
            <a:r>
              <a:rPr lang="ru-RU" sz="2000" dirty="0"/>
              <a:t> и с. Малиновка, цена </a:t>
            </a:r>
            <a:r>
              <a:rPr lang="ru-RU" sz="2000" dirty="0" smtClean="0"/>
              <a:t>контрактов </a:t>
            </a:r>
            <a:r>
              <a:rPr lang="ru-RU" sz="2000" dirty="0"/>
              <a:t>91 </a:t>
            </a:r>
            <a:r>
              <a:rPr lang="ru-RU" sz="2000" dirty="0" smtClean="0"/>
              <a:t>700; </a:t>
            </a:r>
            <a:r>
              <a:rPr lang="ru-RU" sz="2000" dirty="0"/>
              <a:t>49 </a:t>
            </a:r>
            <a:r>
              <a:rPr lang="ru-RU" sz="2000" dirty="0" smtClean="0"/>
              <a:t>800; </a:t>
            </a:r>
            <a:r>
              <a:rPr lang="ru-RU" sz="2000" dirty="0"/>
              <a:t>25 </a:t>
            </a:r>
            <a:r>
              <a:rPr lang="ru-RU" sz="2000" dirty="0" smtClean="0"/>
              <a:t>900; </a:t>
            </a:r>
            <a:r>
              <a:rPr lang="ru-RU" sz="2000" dirty="0"/>
              <a:t>48 </a:t>
            </a:r>
            <a:r>
              <a:rPr lang="ru-RU" sz="2000" dirty="0" smtClean="0"/>
              <a:t>000; </a:t>
            </a:r>
            <a:r>
              <a:rPr lang="ru-RU" sz="2000" dirty="0"/>
              <a:t>56 </a:t>
            </a:r>
            <a:r>
              <a:rPr lang="ru-RU" sz="2000" dirty="0" smtClean="0"/>
              <a:t>500 руб. </a:t>
            </a:r>
            <a:r>
              <a:rPr lang="ru-RU" sz="2000" dirty="0"/>
              <a:t>соответственно, </a:t>
            </a:r>
            <a:r>
              <a:rPr lang="ru-RU" sz="2000" dirty="0" smtClean="0"/>
              <a:t>на </a:t>
            </a:r>
            <a:r>
              <a:rPr lang="ru-RU" sz="2000" dirty="0"/>
              <a:t>общую сумму 371 </a:t>
            </a:r>
            <a:r>
              <a:rPr lang="ru-RU" sz="2000" dirty="0" smtClean="0"/>
              <a:t>350 руб.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0" y="116632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lvl="0" algn="r">
              <a:lnSpc>
                <a:spcPts val="2200"/>
              </a:lnSpc>
              <a:buSzPct val="45000"/>
            </a:pP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Примеры дел </a:t>
            </a:r>
            <a:r>
              <a:rPr lang="ru-RU" sz="2400" b="1" kern="0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по </a:t>
            </a:r>
            <a:r>
              <a:rPr lang="ru-RU" sz="2400" b="1" kern="0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Федеральному закону №135-ФЗ</a:t>
            </a:r>
            <a:endParaRPr lang="ru-RU" sz="2400" b="1" kern="0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581" y="836712"/>
            <a:ext cx="8637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Аналогичным образом заключены контракты администрациями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Кривошеинского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 Красноярского и Петровского сельских поселений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с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одним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хозяйствующим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субъектом как единственным поставщиком на сумму, не превышающую ста тысяч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рублей в каждом отдельном случае.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этом какая-либо публичная процедура выбора исполнителя работ на протяжении всего года не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проводилась.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1" y="4438490"/>
            <a:ext cx="2983749" cy="1983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3933056"/>
            <a:ext cx="59957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Антимонопольный орган пришел к выводу, что заключение указанных контрактов в каждом из перечисленных случаев образуют одну, искусственно раздробленную и оформленную несколькими контрактами сделку, дробление единой закупки на группу идентичных, сумма по каждой из которых не превышает предусмотренного законом ограничения в 100 000 рублей, свидетельствует о намерении уйти от соблюдения конкурсных процедур.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580" y="2672239"/>
            <a:ext cx="8637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Администрации сельских поселений нарушили требования части 1, 5 статьи 24 Закона «О контрактной системе в сфере закупок», а именно при выборе способа определения поставщиков администрации совершили действия, приведшие к необоснованному сокращению числа участников закупки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0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423606"/>
              </p:ext>
            </p:extLst>
          </p:nvPr>
        </p:nvGraphicFramePr>
        <p:xfrm>
          <a:off x="6683240" y="1905505"/>
          <a:ext cx="2227177" cy="179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10753" y="101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Контроль за соблюдением </a:t>
            </a:r>
          </a:p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антимонопольного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законодательства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575" y="848906"/>
            <a:ext cx="898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2000" b="1" dirty="0">
                <a:solidFill>
                  <a:srgbClr val="333399"/>
                </a:solidFill>
                <a:cs typeface="Mangal" pitchFamily="18" charset="0"/>
              </a:rPr>
              <a:t>Количество </a:t>
            </a:r>
            <a:r>
              <a:rPr lang="ru-RU" sz="2000" b="1" dirty="0" smtClean="0">
                <a:solidFill>
                  <a:srgbClr val="333399"/>
                </a:solidFill>
                <a:cs typeface="Mangal" pitchFamily="18" charset="0"/>
              </a:rPr>
              <a:t>рассмотрен</a:t>
            </a:r>
            <a:r>
              <a:rPr lang="ru-RU" sz="2000" b="1" dirty="0">
                <a:solidFill>
                  <a:srgbClr val="333399"/>
                </a:solidFill>
                <a:cs typeface="Mangal" pitchFamily="18" charset="0"/>
              </a:rPr>
              <a:t>н</a:t>
            </a:r>
            <a:r>
              <a:rPr lang="ru-RU" sz="2000" b="1" dirty="0" smtClean="0">
                <a:solidFill>
                  <a:srgbClr val="333399"/>
                </a:solidFill>
                <a:cs typeface="Mangal" pitchFamily="18" charset="0"/>
              </a:rPr>
              <a:t>ых </a:t>
            </a:r>
            <a:r>
              <a:rPr lang="ru-RU" sz="2000" b="1" dirty="0">
                <a:solidFill>
                  <a:srgbClr val="333399"/>
                </a:solidFill>
                <a:cs typeface="Mangal" pitchFamily="18" charset="0"/>
              </a:rPr>
              <a:t>заявлений о нарушении антимонопольного законодательства </a:t>
            </a:r>
            <a:r>
              <a:rPr lang="ru-RU" sz="2000" b="1" dirty="0" smtClean="0">
                <a:solidFill>
                  <a:srgbClr val="333399"/>
                </a:solidFill>
                <a:cs typeface="Mangal" pitchFamily="18" charset="0"/>
              </a:rPr>
              <a:t>за январь-август </a:t>
            </a:r>
            <a:r>
              <a:rPr lang="ru-RU" sz="2000" b="1" dirty="0">
                <a:solidFill>
                  <a:srgbClr val="333399"/>
                </a:solidFill>
                <a:cs typeface="Mangal" pitchFamily="18" charset="0"/>
              </a:rPr>
              <a:t>2018 г. </a:t>
            </a:r>
            <a:endParaRPr lang="ru-RU" sz="2000" dirty="0"/>
          </a:p>
        </p:txBody>
      </p:sp>
      <p:sp>
        <p:nvSpPr>
          <p:cNvPr id="15" name="TextBox 5"/>
          <p:cNvSpPr txBox="1"/>
          <p:nvPr/>
        </p:nvSpPr>
        <p:spPr>
          <a:xfrm>
            <a:off x="6569237" y="4221088"/>
            <a:ext cx="2460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+mj-lt"/>
              </a:rPr>
              <a:t>За 8 месяцев 2018 г. – рассмотрено 143 заявления, </a:t>
            </a:r>
            <a:endParaRPr lang="en-US" sz="1600" b="1" dirty="0" smtClean="0">
              <a:solidFill>
                <a:srgbClr val="003399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+mj-lt"/>
              </a:rPr>
              <a:t>за аналогичный период 2017 г. – </a:t>
            </a:r>
            <a:r>
              <a:rPr lang="ru-RU" sz="1600" b="1" dirty="0">
                <a:solidFill>
                  <a:srgbClr val="003399"/>
                </a:solidFill>
                <a:latin typeface="+mj-lt"/>
              </a:rPr>
              <a:t>151 заявление</a:t>
            </a:r>
            <a:endParaRPr lang="ru-RU" sz="1600" b="1" dirty="0" smtClean="0">
              <a:solidFill>
                <a:srgbClr val="00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3059832" y="280243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3872940" y="2007917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5"/>
          <p:cNvSpPr txBox="1"/>
          <p:nvPr/>
        </p:nvSpPr>
        <p:spPr>
          <a:xfrm>
            <a:off x="3709689" y="528913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5"/>
          <p:cNvSpPr txBox="1"/>
          <p:nvPr/>
        </p:nvSpPr>
        <p:spPr>
          <a:xfrm>
            <a:off x="2160240" y="313704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2363657" y="231760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5"/>
          <p:cNvSpPr txBox="1"/>
          <p:nvPr/>
        </p:nvSpPr>
        <p:spPr>
          <a:xfrm>
            <a:off x="6833515" y="195393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CC00"/>
                </a:solidFill>
                <a:latin typeface="+mj-lt"/>
              </a:rPr>
              <a:t>8 мес. 2018 г.</a:t>
            </a:r>
            <a:endParaRPr lang="ru-RU" sz="1400" b="1" dirty="0" smtClean="0">
              <a:solidFill>
                <a:srgbClr val="00CC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6793037" y="263959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CC00"/>
                </a:solidFill>
              </a:rPr>
              <a:t>8 мес</a:t>
            </a:r>
            <a:r>
              <a:rPr lang="ru-RU" sz="1400" b="1" dirty="0" smtClean="0">
                <a:solidFill>
                  <a:srgbClr val="00CC00"/>
                </a:solidFill>
                <a:latin typeface="+mj-lt"/>
              </a:rPr>
              <a:t>. 2017 г.</a:t>
            </a:r>
            <a:endParaRPr lang="ru-RU" sz="1400" b="1" dirty="0" smtClean="0">
              <a:solidFill>
                <a:srgbClr val="00CC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839685"/>
              </p:ext>
            </p:extLst>
          </p:nvPr>
        </p:nvGraphicFramePr>
        <p:xfrm>
          <a:off x="603638" y="1679381"/>
          <a:ext cx="5968310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48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3656" y="908720"/>
            <a:ext cx="8478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45000"/>
              <a:defRPr/>
            </a:pPr>
            <a:r>
              <a:rPr lang="ru-RU" sz="2400" b="1" dirty="0">
                <a:solidFill>
                  <a:srgbClr val="333399"/>
                </a:solidFill>
                <a:cs typeface="Mangal" pitchFamily="18" charset="0"/>
              </a:rPr>
              <a:t>Количество возбужденных дел Томским УФАС России </a:t>
            </a:r>
          </a:p>
          <a:p>
            <a:pPr algn="ctr">
              <a:spcAft>
                <a:spcPts val="0"/>
              </a:spcAft>
              <a:buSzPct val="45000"/>
              <a:defRPr/>
            </a:pPr>
            <a:r>
              <a:rPr lang="ru-RU" sz="2400" b="1" dirty="0">
                <a:solidFill>
                  <a:srgbClr val="333399"/>
                </a:solidFill>
                <a:cs typeface="Mangal" pitchFamily="18" charset="0"/>
              </a:rPr>
              <a:t>по </a:t>
            </a:r>
            <a:r>
              <a:rPr lang="ru-RU" sz="2400" b="1" dirty="0" smtClean="0">
                <a:solidFill>
                  <a:srgbClr val="333399"/>
                </a:solidFill>
                <a:cs typeface="Mangal" pitchFamily="18" charset="0"/>
              </a:rPr>
              <a:t>Федеральному закону от 26.07.2006 №135-ФЗ</a:t>
            </a:r>
          </a:p>
          <a:p>
            <a:pPr algn="ctr">
              <a:spcAft>
                <a:spcPts val="0"/>
              </a:spcAft>
              <a:buSzPct val="45000"/>
              <a:defRPr/>
            </a:pPr>
            <a:r>
              <a:rPr lang="ru-RU" sz="2400" b="1" dirty="0" smtClean="0">
                <a:solidFill>
                  <a:srgbClr val="333399"/>
                </a:solidFill>
                <a:cs typeface="Mangal" pitchFamily="18" charset="0"/>
              </a:rPr>
              <a:t>«О </a:t>
            </a:r>
            <a:r>
              <a:rPr lang="ru-RU" sz="2400" b="1" dirty="0">
                <a:solidFill>
                  <a:srgbClr val="333399"/>
                </a:solidFill>
                <a:cs typeface="Mangal" pitchFamily="18" charset="0"/>
              </a:rPr>
              <a:t>защите конкуренции</a:t>
            </a:r>
            <a:r>
              <a:rPr lang="ru-RU" sz="2400" b="1" dirty="0" smtClean="0">
                <a:solidFill>
                  <a:srgbClr val="333399"/>
                </a:solidFill>
                <a:cs typeface="Mangal" pitchFamily="18" charset="0"/>
              </a:rPr>
              <a:t>» за 8 мес. 2018 г. </a:t>
            </a:r>
            <a:endParaRPr lang="ru-RU" sz="2400" b="1" dirty="0">
              <a:solidFill>
                <a:srgbClr val="333399"/>
              </a:solidFill>
              <a:cs typeface="Mangal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10753" y="1018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Результаты контроля за соблюдением </a:t>
            </a:r>
          </a:p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антимонопольного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законодательства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077102"/>
              </p:ext>
            </p:extLst>
          </p:nvPr>
        </p:nvGraphicFramePr>
        <p:xfrm>
          <a:off x="369795" y="2126539"/>
          <a:ext cx="8452055" cy="421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-33590" y="83463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400" b="1" dirty="0"/>
              <a:t>Результаты контроля за ограничивающими конкуренцию соглашениями, согласованными действиями</a:t>
            </a:r>
            <a:endParaRPr lang="ru-RU" sz="2400" b="1" kern="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32" y="1092943"/>
            <a:ext cx="3169439" cy="2377080"/>
          </a:xfrm>
          <a:prstGeom prst="rect">
            <a:avLst/>
          </a:prstGeom>
        </p:spPr>
      </p:pic>
      <p:sp useBgFill="1">
        <p:nvSpPr>
          <p:cNvPr id="10" name="TextBox 9"/>
          <p:cNvSpPr txBox="1"/>
          <p:nvPr/>
        </p:nvSpPr>
        <p:spPr>
          <a:xfrm>
            <a:off x="3199163" y="1187795"/>
            <a:ext cx="5963412" cy="2308324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оводом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антимонопольного органа послужило обращение ООО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Трансвуд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нарушении МУП АГП «Энергия-Т1»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«О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контрактной системе в сфере закупок» при проведении закупок каменного угля.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5056" y="908720"/>
            <a:ext cx="2288944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Пример дела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-14232" y="3531479"/>
            <a:ext cx="9173723" cy="2923877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договоров, заключенных в порядке п.9 ч.1 ст.93 Закона о контрактной системе (с единственным поставщиком), показал многочисленное количество фактов заключения договоров на сумму до 100 тысяч рублей каждый без проведения конкурентных процедур. Договоры заключались на идентичный предмет в незначительный период времени, что позволяет говорить об умышленном разделении предмета поставки заказчиком на множество отдельных договоров в целях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непроведения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конкурентных процедур. </a:t>
            </a:r>
          </a:p>
        </p:txBody>
      </p:sp>
    </p:spTree>
    <p:extLst>
      <p:ext uri="{BB962C8B-B14F-4D97-AF65-F5344CB8AC3E}">
        <p14:creationId xmlns:p14="http://schemas.microsoft.com/office/powerpoint/2010/main" val="28558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26951</TotalTime>
  <Words>1590</Words>
  <Application>Microsoft Office PowerPoint</Application>
  <PresentationFormat>Экран (4:3)</PresentationFormat>
  <Paragraphs>164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Брюханова Анна Вадимовна</cp:lastModifiedBy>
  <cp:revision>1571</cp:revision>
  <cp:lastPrinted>2018-09-11T04:22:22Z</cp:lastPrinted>
  <dcterms:created xsi:type="dcterms:W3CDTF">2012-02-14T15:20:51Z</dcterms:created>
  <dcterms:modified xsi:type="dcterms:W3CDTF">2018-09-14T02:30:13Z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